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4"/>
  </p:notesMasterIdLst>
  <p:sldIdLst>
    <p:sldId id="331" r:id="rId3"/>
    <p:sldId id="332" r:id="rId4"/>
    <p:sldId id="333" r:id="rId5"/>
    <p:sldId id="334" r:id="rId6"/>
    <p:sldId id="335" r:id="rId7"/>
    <p:sldId id="336" r:id="rId8"/>
    <p:sldId id="337" r:id="rId9"/>
    <p:sldId id="338" r:id="rId10"/>
    <p:sldId id="339" r:id="rId11"/>
    <p:sldId id="277" r:id="rId12"/>
    <p:sldId id="343" r:id="rId13"/>
    <p:sldId id="284" r:id="rId14"/>
    <p:sldId id="285" r:id="rId15"/>
    <p:sldId id="286" r:id="rId16"/>
    <p:sldId id="290" r:id="rId17"/>
    <p:sldId id="292" r:id="rId18"/>
    <p:sldId id="295" r:id="rId19"/>
    <p:sldId id="345" r:id="rId20"/>
    <p:sldId id="346" r:id="rId21"/>
    <p:sldId id="347" r:id="rId22"/>
    <p:sldId id="303" r:id="rId23"/>
    <p:sldId id="304" r:id="rId24"/>
    <p:sldId id="324" r:id="rId25"/>
    <p:sldId id="352" r:id="rId26"/>
    <p:sldId id="354" r:id="rId27"/>
    <p:sldId id="356" r:id="rId28"/>
    <p:sldId id="382" r:id="rId29"/>
    <p:sldId id="358" r:id="rId30"/>
    <p:sldId id="392" r:id="rId31"/>
    <p:sldId id="359" r:id="rId32"/>
    <p:sldId id="383" r:id="rId33"/>
    <p:sldId id="393" r:id="rId34"/>
    <p:sldId id="384" r:id="rId35"/>
    <p:sldId id="385" r:id="rId36"/>
    <p:sldId id="386" r:id="rId37"/>
    <p:sldId id="387" r:id="rId38"/>
    <p:sldId id="388" r:id="rId39"/>
    <p:sldId id="390" r:id="rId40"/>
    <p:sldId id="391" r:id="rId41"/>
    <p:sldId id="394" r:id="rId42"/>
    <p:sldId id="395" r:id="rId4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4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E7C327-6FDF-4841-A4C4-0DE65093692A}" type="datetimeFigureOut">
              <a:rPr lang="zh-CN" altLang="en-US" smtClean="0"/>
              <a:t>2016/7/2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473828-2DB1-4859-811F-EB245ADF8978}" type="slidenum">
              <a:rPr lang="zh-CN" altLang="en-US" smtClean="0"/>
              <a:t>‹#›</a:t>
            </a:fld>
            <a:endParaRPr lang="zh-CN" altLang="en-US"/>
          </a:p>
        </p:txBody>
      </p:sp>
    </p:spTree>
    <p:extLst>
      <p:ext uri="{BB962C8B-B14F-4D97-AF65-F5344CB8AC3E}">
        <p14:creationId xmlns:p14="http://schemas.microsoft.com/office/powerpoint/2010/main" val="2394240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67A2F7F-45C2-4689-8A24-6E6C92181E0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E862788A-BF9A-4F38-BD20-56BDFB829F4D}" type="slidenum">
              <a:rPr kumimoji="0" lang="zh-CN"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altLang="zh-CN" sz="1200" b="0"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5123" name="Rectangle 7">
            <a:extLst>
              <a:ext uri="{FF2B5EF4-FFF2-40B4-BE49-F238E27FC236}">
                <a16:creationId xmlns:a16="http://schemas.microsoft.com/office/drawing/2014/main" id="{47071C7B-6C7A-448D-AB8C-FC6EB985371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586AB7-F993-4ABC-A19E-79AB91F6BEA0}"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124" name="Rectangle 2">
            <a:extLst>
              <a:ext uri="{FF2B5EF4-FFF2-40B4-BE49-F238E27FC236}">
                <a16:creationId xmlns:a16="http://schemas.microsoft.com/office/drawing/2014/main" id="{AD6BD893-CD47-4E73-9195-1B84BC1F2061}"/>
              </a:ext>
            </a:extLst>
          </p:cNvPr>
          <p:cNvSpPr>
            <a:spLocks noRot="1" noChangeArrowheads="1" noTextEdit="1"/>
          </p:cNvSpPr>
          <p:nvPr>
            <p:ph type="sldImg"/>
          </p:nvPr>
        </p:nvSpPr>
        <p:spPr>
          <a:ln/>
        </p:spPr>
      </p:sp>
      <p:sp>
        <p:nvSpPr>
          <p:cNvPr id="5125" name="Rectangle 3">
            <a:extLst>
              <a:ext uri="{FF2B5EF4-FFF2-40B4-BE49-F238E27FC236}">
                <a16:creationId xmlns:a16="http://schemas.microsoft.com/office/drawing/2014/main" id="{5495A271-1D65-4DC7-B109-50E397CED5E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zh-CN">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1E53B7CD-55F9-486E-A640-0615CB43C72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F68AA168-7EF0-4C59-8CC4-D36B26162D82}" type="slidenum">
              <a:rPr kumimoji="0" lang="zh-CN"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altLang="zh-CN" sz="1200" b="0" i="0" u="none" strike="noStrike" kern="1200" cap="none" spc="0" normalizeH="0" baseline="0" noProof="0">
              <a:ln>
                <a:noFill/>
              </a:ln>
              <a:solidFill>
                <a:srgbClr val="000000"/>
              </a:solidFill>
              <a:effectLst/>
              <a:uLnTx/>
              <a:uFillTx/>
              <a:latin typeface="Times New Roman" panose="02020603050405020304" pitchFamily="18" charset="0"/>
              <a:ea typeface="宋体" panose="02010600030101010101" pitchFamily="2" charset="-122"/>
              <a:cs typeface="+mn-cs"/>
            </a:endParaRPr>
          </a:p>
        </p:txBody>
      </p:sp>
      <p:sp>
        <p:nvSpPr>
          <p:cNvPr id="7171" name="Rectangle 7">
            <a:extLst>
              <a:ext uri="{FF2B5EF4-FFF2-40B4-BE49-F238E27FC236}">
                <a16:creationId xmlns:a16="http://schemas.microsoft.com/office/drawing/2014/main" id="{75D44353-38E1-4C1C-934F-AFC024029AB2}"/>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E1FF6C2-1B51-4E90-9CFD-C804A7A1A2A1}"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7172" name="Rectangle 2">
            <a:extLst>
              <a:ext uri="{FF2B5EF4-FFF2-40B4-BE49-F238E27FC236}">
                <a16:creationId xmlns:a16="http://schemas.microsoft.com/office/drawing/2014/main" id="{4722551A-1A48-41BB-BA9D-13D9938E32CB}"/>
              </a:ext>
            </a:extLst>
          </p:cNvPr>
          <p:cNvSpPr>
            <a:spLocks noRot="1" noChangeArrowheads="1" noTextEdit="1"/>
          </p:cNvSpPr>
          <p:nvPr>
            <p:ph type="sldImg"/>
          </p:nvPr>
        </p:nvSpPr>
        <p:spPr>
          <a:ln/>
        </p:spPr>
      </p:sp>
      <p:sp>
        <p:nvSpPr>
          <p:cNvPr id="7173" name="Rectangle 3">
            <a:extLst>
              <a:ext uri="{FF2B5EF4-FFF2-40B4-BE49-F238E27FC236}">
                <a16:creationId xmlns:a16="http://schemas.microsoft.com/office/drawing/2014/main" id="{C1EDC4F9-4B1B-48E3-B62E-36EE5637A4E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ru-RU" altLang="zh-CN">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4CA728-4F74-4654-AB63-B20446E6916E}"/>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9E07CAF8-C5A7-418E-80C7-A381F4DF78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79C88D2E-5BA6-4EEF-A719-0D8FB7960D7D}"/>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5" name="页脚占位符 4">
            <a:extLst>
              <a:ext uri="{FF2B5EF4-FFF2-40B4-BE49-F238E27FC236}">
                <a16:creationId xmlns:a16="http://schemas.microsoft.com/office/drawing/2014/main" id="{DFA04A10-356B-43BD-9C69-C9C07DFB6B0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7A70C4E-8AF2-4F0F-902B-617C1D815E3B}"/>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54417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FDCB78-6F3F-4D30-9CB9-B83C6404C48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5F54A32-6BB5-43C7-B96B-1C7EE74BA53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AF993AF-C271-4245-9312-EDF63C02F59F}"/>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5" name="页脚占位符 4">
            <a:extLst>
              <a:ext uri="{FF2B5EF4-FFF2-40B4-BE49-F238E27FC236}">
                <a16:creationId xmlns:a16="http://schemas.microsoft.com/office/drawing/2014/main" id="{6F1AC3B8-42FE-4CE5-8489-D0A25D2C621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AEF693D-2B5A-4FBC-A1F6-519B8C68DF62}"/>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84441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18F3744-0214-494A-B8EB-CD9E63535E5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FBA37E3-DDEC-4C14-A3C2-F9039FACB7A8}"/>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0A8FEC9-5028-4B6A-925F-32075A37A198}"/>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5" name="页脚占位符 4">
            <a:extLst>
              <a:ext uri="{FF2B5EF4-FFF2-40B4-BE49-F238E27FC236}">
                <a16:creationId xmlns:a16="http://schemas.microsoft.com/office/drawing/2014/main" id="{8DAE1924-383F-4CCF-92D5-1579B1EF435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19FDBCD-6311-45BD-9B91-827B71AE7E74}"/>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327825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368642" name="Rectangle 2"/>
          <p:cNvSpPr>
            <a:spLocks noGrp="1" noChangeArrowheads="1"/>
          </p:cNvSpPr>
          <p:nvPr>
            <p:ph type="ctrTitle"/>
          </p:nvPr>
        </p:nvSpPr>
        <p:spPr>
          <a:xfrm>
            <a:off x="203200" y="5194300"/>
            <a:ext cx="9956800" cy="914400"/>
          </a:xfrm>
        </p:spPr>
        <p:txBody>
          <a:bodyPr anchor="b"/>
          <a:lstStyle>
            <a:lvl1pPr algn="l">
              <a:defRPr/>
            </a:lvl1pPr>
          </a:lstStyle>
          <a:p>
            <a:pPr lvl="0"/>
            <a:r>
              <a:rPr lang="zh-CN" altLang="en-US" noProof="0"/>
              <a:t>单击此处编辑母版标题样式</a:t>
            </a:r>
          </a:p>
        </p:txBody>
      </p:sp>
      <p:sp>
        <p:nvSpPr>
          <p:cNvPr id="368643" name="Rectangle 3"/>
          <p:cNvSpPr>
            <a:spLocks noGrp="1" noChangeArrowheads="1"/>
          </p:cNvSpPr>
          <p:nvPr>
            <p:ph type="subTitle" idx="1"/>
          </p:nvPr>
        </p:nvSpPr>
        <p:spPr>
          <a:xfrm>
            <a:off x="203200" y="6032500"/>
            <a:ext cx="8534400" cy="749300"/>
          </a:xfrm>
        </p:spPr>
        <p:txBody>
          <a:bodyPr/>
          <a:lstStyle>
            <a:lvl1pPr marL="0" indent="0">
              <a:buFont typeface="Wingdings" panose="05000000000000000000" pitchFamily="2" charset="2"/>
              <a:buNone/>
              <a:defRPr/>
            </a:lvl1pPr>
          </a:lstStyle>
          <a:p>
            <a:pPr lvl="0"/>
            <a:r>
              <a:rPr lang="zh-CN" altLang="en-US" noProof="0"/>
              <a:t>单击此处编辑母版副标题样式</a:t>
            </a:r>
          </a:p>
        </p:txBody>
      </p:sp>
      <p:sp>
        <p:nvSpPr>
          <p:cNvPr id="4" name="Rectangle 4">
            <a:extLst>
              <a:ext uri="{FF2B5EF4-FFF2-40B4-BE49-F238E27FC236}">
                <a16:creationId xmlns:a16="http://schemas.microsoft.com/office/drawing/2014/main" id="{14D0BE7F-59D4-4AFD-8ACE-7F035D278AB7}"/>
              </a:ext>
            </a:extLst>
          </p:cNvPr>
          <p:cNvSpPr>
            <a:spLocks noGrp="1" noChangeArrowheads="1"/>
          </p:cNvSpPr>
          <p:nvPr>
            <p:ph type="dt" sz="quarter" idx="10"/>
          </p:nvPr>
        </p:nvSpPr>
        <p:spPr>
          <a:xfrm>
            <a:off x="609600" y="6245225"/>
            <a:ext cx="2844800" cy="476250"/>
          </a:xfrm>
        </p:spPr>
        <p:txBody>
          <a:bodyPr/>
          <a:lstStyle>
            <a:lvl1pPr>
              <a:spcBef>
                <a:spcPct val="0"/>
              </a:spcBef>
              <a:defRPr>
                <a:latin typeface="Times New Roman" panose="02020603050405020304" pitchFamily="18" charset="0"/>
              </a:defRPr>
            </a:lvl1pPr>
          </a:lstStyle>
          <a:p>
            <a:pPr>
              <a:defRPr/>
            </a:pPr>
            <a:endParaRPr lang="en-US" altLang="zh-CN"/>
          </a:p>
        </p:txBody>
      </p:sp>
      <p:sp>
        <p:nvSpPr>
          <p:cNvPr id="5" name="Rectangle 5">
            <a:extLst>
              <a:ext uri="{FF2B5EF4-FFF2-40B4-BE49-F238E27FC236}">
                <a16:creationId xmlns:a16="http://schemas.microsoft.com/office/drawing/2014/main" id="{97B5AC16-B479-456D-B0F9-E760BED470F2}"/>
              </a:ext>
            </a:extLst>
          </p:cNvPr>
          <p:cNvSpPr>
            <a:spLocks noGrp="1" noChangeArrowheads="1"/>
          </p:cNvSpPr>
          <p:nvPr>
            <p:ph type="ftr" sz="quarter" idx="11"/>
          </p:nvPr>
        </p:nvSpPr>
        <p:spPr>
          <a:xfrm>
            <a:off x="4165600" y="6245225"/>
            <a:ext cx="3860800" cy="476250"/>
          </a:xfrm>
        </p:spPr>
        <p:txBody>
          <a:bodyPr/>
          <a:lstStyle>
            <a:lvl1pPr>
              <a:spcBef>
                <a:spcPct val="0"/>
              </a:spcBef>
              <a:defRPr>
                <a:latin typeface="Times New Roman" panose="02020603050405020304" pitchFamily="18" charset="0"/>
              </a:defRPr>
            </a:lvl1pPr>
          </a:lstStyle>
          <a:p>
            <a:pPr>
              <a:defRPr/>
            </a:pPr>
            <a:endParaRPr lang="en-US" altLang="zh-CN"/>
          </a:p>
        </p:txBody>
      </p:sp>
      <p:sp>
        <p:nvSpPr>
          <p:cNvPr id="6" name="Rectangle 6">
            <a:extLst>
              <a:ext uri="{FF2B5EF4-FFF2-40B4-BE49-F238E27FC236}">
                <a16:creationId xmlns:a16="http://schemas.microsoft.com/office/drawing/2014/main" id="{93DB704E-8450-4FEA-865C-5FDD656F85AC}"/>
              </a:ext>
            </a:extLst>
          </p:cNvPr>
          <p:cNvSpPr>
            <a:spLocks noGrp="1" noChangeArrowheads="1"/>
          </p:cNvSpPr>
          <p:nvPr>
            <p:ph type="sldNum" sz="quarter" idx="12"/>
          </p:nvPr>
        </p:nvSpPr>
        <p:spPr>
          <a:xfrm>
            <a:off x="8737600" y="6245225"/>
            <a:ext cx="2844800" cy="476250"/>
          </a:xfrm>
        </p:spPr>
        <p:txBody>
          <a:bodyPr/>
          <a:lstStyle>
            <a:lvl1pPr>
              <a:spcBef>
                <a:spcPct val="0"/>
              </a:spcBef>
              <a:defRPr smtClean="0">
                <a:latin typeface="Times New Roman" panose="02020603050405020304" pitchFamily="18" charset="0"/>
              </a:defRPr>
            </a:lvl1pPr>
          </a:lstStyle>
          <a:p>
            <a:pPr>
              <a:defRPr/>
            </a:pPr>
            <a:fld id="{8B4D650C-4270-4110-8D86-DD107D6A0534}" type="slidenum">
              <a:rPr lang="zh-CN" altLang="en-US"/>
              <a:pPr>
                <a:defRPr/>
              </a:pPr>
              <a:t>‹#›</a:t>
            </a:fld>
            <a:endParaRPr lang="en-US" altLang="zh-CN"/>
          </a:p>
        </p:txBody>
      </p:sp>
    </p:spTree>
    <p:extLst>
      <p:ext uri="{BB962C8B-B14F-4D97-AF65-F5344CB8AC3E}">
        <p14:creationId xmlns:p14="http://schemas.microsoft.com/office/powerpoint/2010/main" val="3124477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Rectangle 4">
            <a:extLst>
              <a:ext uri="{FF2B5EF4-FFF2-40B4-BE49-F238E27FC236}">
                <a16:creationId xmlns:a16="http://schemas.microsoft.com/office/drawing/2014/main" id="{311AD5F8-BB05-48F3-8F04-8C0F6500EFFE}"/>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B150EAB2-6F70-4D09-A2DD-412427485FBD}"/>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15454632-BB31-4AC1-9CDE-8007E9FE26E0}"/>
              </a:ext>
            </a:extLst>
          </p:cNvPr>
          <p:cNvSpPr>
            <a:spLocks noGrp="1" noChangeArrowheads="1"/>
          </p:cNvSpPr>
          <p:nvPr>
            <p:ph type="sldNum" sz="quarter" idx="12"/>
          </p:nvPr>
        </p:nvSpPr>
        <p:spPr>
          <a:ln/>
        </p:spPr>
        <p:txBody>
          <a:bodyPr/>
          <a:lstStyle>
            <a:lvl1pPr>
              <a:defRPr/>
            </a:lvl1pPr>
          </a:lstStyle>
          <a:p>
            <a:pPr>
              <a:defRPr/>
            </a:pPr>
            <a:fld id="{CC32DE1C-A1F1-49B6-A412-BC07156809AF}" type="slidenum">
              <a:rPr lang="zh-CN" altLang="en-US"/>
              <a:pPr>
                <a:defRPr/>
              </a:pPr>
              <a:t>‹#›</a:t>
            </a:fld>
            <a:endParaRPr lang="en-US" altLang="zh-CN"/>
          </a:p>
        </p:txBody>
      </p:sp>
    </p:spTree>
    <p:extLst>
      <p:ext uri="{BB962C8B-B14F-4D97-AF65-F5344CB8AC3E}">
        <p14:creationId xmlns:p14="http://schemas.microsoft.com/office/powerpoint/2010/main" val="7305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9"/>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Rectangle 4">
            <a:extLst>
              <a:ext uri="{FF2B5EF4-FFF2-40B4-BE49-F238E27FC236}">
                <a16:creationId xmlns:a16="http://schemas.microsoft.com/office/drawing/2014/main" id="{689DA24C-FC38-45DD-A1C7-63C1ADEAEE7A}"/>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6D9EF491-561D-45E9-A79F-1C6ABAD55719}"/>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45F6458E-44C8-41FD-A944-550855274C79}"/>
              </a:ext>
            </a:extLst>
          </p:cNvPr>
          <p:cNvSpPr>
            <a:spLocks noGrp="1" noChangeArrowheads="1"/>
          </p:cNvSpPr>
          <p:nvPr>
            <p:ph type="sldNum" sz="quarter" idx="12"/>
          </p:nvPr>
        </p:nvSpPr>
        <p:spPr>
          <a:ln/>
        </p:spPr>
        <p:txBody>
          <a:bodyPr/>
          <a:lstStyle>
            <a:lvl1pPr>
              <a:defRPr/>
            </a:lvl1pPr>
          </a:lstStyle>
          <a:p>
            <a:pPr>
              <a:defRPr/>
            </a:pPr>
            <a:fld id="{0768E33F-AE6C-49D9-9550-497499F24DD1}" type="slidenum">
              <a:rPr lang="zh-CN" altLang="en-US"/>
              <a:pPr>
                <a:defRPr/>
              </a:pPr>
              <a:t>‹#›</a:t>
            </a:fld>
            <a:endParaRPr lang="en-US" altLang="zh-CN"/>
          </a:p>
        </p:txBody>
      </p:sp>
    </p:spTree>
    <p:extLst>
      <p:ext uri="{BB962C8B-B14F-4D97-AF65-F5344CB8AC3E}">
        <p14:creationId xmlns:p14="http://schemas.microsoft.com/office/powerpoint/2010/main" val="20143285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914400" y="1447800"/>
            <a:ext cx="5181600" cy="45720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299200" y="1447800"/>
            <a:ext cx="5181600" cy="457200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Rectangle 4">
            <a:extLst>
              <a:ext uri="{FF2B5EF4-FFF2-40B4-BE49-F238E27FC236}">
                <a16:creationId xmlns:a16="http://schemas.microsoft.com/office/drawing/2014/main" id="{9B2F9CB5-48C8-42EF-9EDC-30FC4B154111}"/>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A3143F1E-6773-4D9D-85BB-BC5857B39F4E}"/>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DF7270C3-7CCC-4033-9960-7272F3887284}"/>
              </a:ext>
            </a:extLst>
          </p:cNvPr>
          <p:cNvSpPr>
            <a:spLocks noGrp="1" noChangeArrowheads="1"/>
          </p:cNvSpPr>
          <p:nvPr>
            <p:ph type="sldNum" sz="quarter" idx="12"/>
          </p:nvPr>
        </p:nvSpPr>
        <p:spPr>
          <a:ln/>
        </p:spPr>
        <p:txBody>
          <a:bodyPr/>
          <a:lstStyle>
            <a:lvl1pPr>
              <a:defRPr/>
            </a:lvl1pPr>
          </a:lstStyle>
          <a:p>
            <a:pPr>
              <a:defRPr/>
            </a:pPr>
            <a:fld id="{94EDA3FB-BD70-456D-80FB-533E92487E40}" type="slidenum">
              <a:rPr lang="zh-CN" altLang="en-US"/>
              <a:pPr>
                <a:defRPr/>
              </a:pPr>
              <a:t>‹#›</a:t>
            </a:fld>
            <a:endParaRPr lang="en-US" altLang="zh-CN"/>
          </a:p>
        </p:txBody>
      </p:sp>
    </p:spTree>
    <p:extLst>
      <p:ext uri="{BB962C8B-B14F-4D97-AF65-F5344CB8AC3E}">
        <p14:creationId xmlns:p14="http://schemas.microsoft.com/office/powerpoint/2010/main" val="1844741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6"/>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40318" y="2505075"/>
            <a:ext cx="5158316"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71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Rectangle 4">
            <a:extLst>
              <a:ext uri="{FF2B5EF4-FFF2-40B4-BE49-F238E27FC236}">
                <a16:creationId xmlns:a16="http://schemas.microsoft.com/office/drawing/2014/main" id="{44B1A348-E7DD-4AB9-A06C-0D052072B29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a:extLst>
              <a:ext uri="{FF2B5EF4-FFF2-40B4-BE49-F238E27FC236}">
                <a16:creationId xmlns:a16="http://schemas.microsoft.com/office/drawing/2014/main" id="{276A8DE2-2533-41D3-A141-8B2D6055E44D}"/>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a:extLst>
              <a:ext uri="{FF2B5EF4-FFF2-40B4-BE49-F238E27FC236}">
                <a16:creationId xmlns:a16="http://schemas.microsoft.com/office/drawing/2014/main" id="{A0A08A60-E09C-42A7-A861-34CEA50E4402}"/>
              </a:ext>
            </a:extLst>
          </p:cNvPr>
          <p:cNvSpPr>
            <a:spLocks noGrp="1" noChangeArrowheads="1"/>
          </p:cNvSpPr>
          <p:nvPr>
            <p:ph type="sldNum" sz="quarter" idx="12"/>
          </p:nvPr>
        </p:nvSpPr>
        <p:spPr>
          <a:ln/>
        </p:spPr>
        <p:txBody>
          <a:bodyPr/>
          <a:lstStyle>
            <a:lvl1pPr>
              <a:defRPr/>
            </a:lvl1pPr>
          </a:lstStyle>
          <a:p>
            <a:pPr>
              <a:defRPr/>
            </a:pPr>
            <a:fld id="{DEA841F7-A30F-4D4D-AE80-C5F4A94A4230}" type="slidenum">
              <a:rPr lang="zh-CN" altLang="en-US"/>
              <a:pPr>
                <a:defRPr/>
              </a:pPr>
              <a:t>‹#›</a:t>
            </a:fld>
            <a:endParaRPr lang="en-US" altLang="zh-CN"/>
          </a:p>
        </p:txBody>
      </p:sp>
    </p:spTree>
    <p:extLst>
      <p:ext uri="{BB962C8B-B14F-4D97-AF65-F5344CB8AC3E}">
        <p14:creationId xmlns:p14="http://schemas.microsoft.com/office/powerpoint/2010/main" val="1999107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a:extLst>
              <a:ext uri="{FF2B5EF4-FFF2-40B4-BE49-F238E27FC236}">
                <a16:creationId xmlns:a16="http://schemas.microsoft.com/office/drawing/2014/main" id="{1A81B281-DCAB-4B53-8650-1629CC91ADE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a:extLst>
              <a:ext uri="{FF2B5EF4-FFF2-40B4-BE49-F238E27FC236}">
                <a16:creationId xmlns:a16="http://schemas.microsoft.com/office/drawing/2014/main" id="{861CDD1B-31D0-42D6-801C-1F3352478953}"/>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a:extLst>
              <a:ext uri="{FF2B5EF4-FFF2-40B4-BE49-F238E27FC236}">
                <a16:creationId xmlns:a16="http://schemas.microsoft.com/office/drawing/2014/main" id="{F5E977BE-7847-459E-8431-DC1909DC1779}"/>
              </a:ext>
            </a:extLst>
          </p:cNvPr>
          <p:cNvSpPr>
            <a:spLocks noGrp="1" noChangeArrowheads="1"/>
          </p:cNvSpPr>
          <p:nvPr>
            <p:ph type="sldNum" sz="quarter" idx="12"/>
          </p:nvPr>
        </p:nvSpPr>
        <p:spPr>
          <a:ln/>
        </p:spPr>
        <p:txBody>
          <a:bodyPr/>
          <a:lstStyle>
            <a:lvl1pPr>
              <a:defRPr/>
            </a:lvl1pPr>
          </a:lstStyle>
          <a:p>
            <a:pPr>
              <a:defRPr/>
            </a:pPr>
            <a:fld id="{C4C965B1-5B88-4781-BCBD-5F7DF7B7FE54}" type="slidenum">
              <a:rPr lang="zh-CN" altLang="en-US"/>
              <a:pPr>
                <a:defRPr/>
              </a:pPr>
              <a:t>‹#›</a:t>
            </a:fld>
            <a:endParaRPr lang="en-US" altLang="zh-CN"/>
          </a:p>
        </p:txBody>
      </p:sp>
    </p:spTree>
    <p:extLst>
      <p:ext uri="{BB962C8B-B14F-4D97-AF65-F5344CB8AC3E}">
        <p14:creationId xmlns:p14="http://schemas.microsoft.com/office/powerpoint/2010/main" val="7296631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ACFE620-936B-43A0-874E-E03E889DD211}"/>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a:extLst>
              <a:ext uri="{FF2B5EF4-FFF2-40B4-BE49-F238E27FC236}">
                <a16:creationId xmlns:a16="http://schemas.microsoft.com/office/drawing/2014/main" id="{B16C0310-B70D-4630-9708-EAAC28B1D4EF}"/>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a:extLst>
              <a:ext uri="{FF2B5EF4-FFF2-40B4-BE49-F238E27FC236}">
                <a16:creationId xmlns:a16="http://schemas.microsoft.com/office/drawing/2014/main" id="{9494790E-0F5D-446D-B6B2-228C72967E82}"/>
              </a:ext>
            </a:extLst>
          </p:cNvPr>
          <p:cNvSpPr>
            <a:spLocks noGrp="1" noChangeArrowheads="1"/>
          </p:cNvSpPr>
          <p:nvPr>
            <p:ph type="sldNum" sz="quarter" idx="12"/>
          </p:nvPr>
        </p:nvSpPr>
        <p:spPr>
          <a:ln/>
        </p:spPr>
        <p:txBody>
          <a:bodyPr/>
          <a:lstStyle>
            <a:lvl1pPr>
              <a:defRPr/>
            </a:lvl1pPr>
          </a:lstStyle>
          <a:p>
            <a:pPr>
              <a:defRPr/>
            </a:pPr>
            <a:fld id="{B3C9AD90-8AE9-4CCA-8A49-31CBB080237E}" type="slidenum">
              <a:rPr lang="zh-CN" altLang="en-US"/>
              <a:pPr>
                <a:defRPr/>
              </a:pPr>
              <a:t>‹#›</a:t>
            </a:fld>
            <a:endParaRPr lang="en-US" altLang="zh-CN"/>
          </a:p>
        </p:txBody>
      </p:sp>
    </p:spTree>
    <p:extLst>
      <p:ext uri="{BB962C8B-B14F-4D97-AF65-F5344CB8AC3E}">
        <p14:creationId xmlns:p14="http://schemas.microsoft.com/office/powerpoint/2010/main" val="40282879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61DA5798-7472-4365-8E1B-3F4ED4EC733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9B3F5BB4-10F5-4F45-8DF4-085B5F862BED}"/>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FB0DEA2D-7825-42CA-A4D9-1BBC72535A10}"/>
              </a:ext>
            </a:extLst>
          </p:cNvPr>
          <p:cNvSpPr>
            <a:spLocks noGrp="1" noChangeArrowheads="1"/>
          </p:cNvSpPr>
          <p:nvPr>
            <p:ph type="sldNum" sz="quarter" idx="12"/>
          </p:nvPr>
        </p:nvSpPr>
        <p:spPr>
          <a:ln/>
        </p:spPr>
        <p:txBody>
          <a:bodyPr/>
          <a:lstStyle>
            <a:lvl1pPr>
              <a:defRPr/>
            </a:lvl1pPr>
          </a:lstStyle>
          <a:p>
            <a:pPr>
              <a:defRPr/>
            </a:pPr>
            <a:fld id="{C206C960-346C-4A26-9E90-CB5289703E61}" type="slidenum">
              <a:rPr lang="zh-CN" altLang="en-US"/>
              <a:pPr>
                <a:defRPr/>
              </a:pPr>
              <a:t>‹#›</a:t>
            </a:fld>
            <a:endParaRPr lang="en-US" altLang="zh-CN"/>
          </a:p>
        </p:txBody>
      </p:sp>
    </p:spTree>
    <p:extLst>
      <p:ext uri="{BB962C8B-B14F-4D97-AF65-F5344CB8AC3E}">
        <p14:creationId xmlns:p14="http://schemas.microsoft.com/office/powerpoint/2010/main" val="4278174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8DD1DA-2711-4388-9B0C-90047F02BB8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F1C276F-E0F5-462B-839F-7B919D3DA549}"/>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2C568FD-9039-437C-AC6D-F64B7973234D}"/>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5" name="页脚占位符 4">
            <a:extLst>
              <a:ext uri="{FF2B5EF4-FFF2-40B4-BE49-F238E27FC236}">
                <a16:creationId xmlns:a16="http://schemas.microsoft.com/office/drawing/2014/main" id="{86A98E6B-F7BD-41E1-9BFA-510EDEA52CD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1928E10-E1CF-4E2A-BEBA-465F141A0144}"/>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31918064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18" y="457200"/>
            <a:ext cx="393276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4">
            <a:extLst>
              <a:ext uri="{FF2B5EF4-FFF2-40B4-BE49-F238E27FC236}">
                <a16:creationId xmlns:a16="http://schemas.microsoft.com/office/drawing/2014/main" id="{3336AAE7-BFE3-4758-B4F9-80138A2B8EB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EAEFD6DA-525F-40BA-8D95-A842E51C2C9F}"/>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F63C0A46-1D07-43F2-B871-1E9069C03220}"/>
              </a:ext>
            </a:extLst>
          </p:cNvPr>
          <p:cNvSpPr>
            <a:spLocks noGrp="1" noChangeArrowheads="1"/>
          </p:cNvSpPr>
          <p:nvPr>
            <p:ph type="sldNum" sz="quarter" idx="12"/>
          </p:nvPr>
        </p:nvSpPr>
        <p:spPr>
          <a:ln/>
        </p:spPr>
        <p:txBody>
          <a:bodyPr/>
          <a:lstStyle>
            <a:lvl1pPr>
              <a:defRPr/>
            </a:lvl1pPr>
          </a:lstStyle>
          <a:p>
            <a:pPr>
              <a:defRPr/>
            </a:pPr>
            <a:fld id="{CBDC18AC-1CAD-46F3-AA3B-92395D856058}" type="slidenum">
              <a:rPr lang="zh-CN" altLang="en-US"/>
              <a:pPr>
                <a:defRPr/>
              </a:pPr>
              <a:t>‹#›</a:t>
            </a:fld>
            <a:endParaRPr lang="en-US" altLang="zh-CN"/>
          </a:p>
        </p:txBody>
      </p:sp>
    </p:spTree>
    <p:extLst>
      <p:ext uri="{BB962C8B-B14F-4D97-AF65-F5344CB8AC3E}">
        <p14:creationId xmlns:p14="http://schemas.microsoft.com/office/powerpoint/2010/main" val="38605030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Rectangle 4">
            <a:extLst>
              <a:ext uri="{FF2B5EF4-FFF2-40B4-BE49-F238E27FC236}">
                <a16:creationId xmlns:a16="http://schemas.microsoft.com/office/drawing/2014/main" id="{68ECB8C1-B502-46F8-AA39-108A4F3705B3}"/>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78E7F3A6-766B-438A-B95B-DDDD2DC5D3B0}"/>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74F3DC9B-A2B8-4320-9EC1-C66CD225F93D}"/>
              </a:ext>
            </a:extLst>
          </p:cNvPr>
          <p:cNvSpPr>
            <a:spLocks noGrp="1" noChangeArrowheads="1"/>
          </p:cNvSpPr>
          <p:nvPr>
            <p:ph type="sldNum" sz="quarter" idx="12"/>
          </p:nvPr>
        </p:nvSpPr>
        <p:spPr>
          <a:ln/>
        </p:spPr>
        <p:txBody>
          <a:bodyPr/>
          <a:lstStyle>
            <a:lvl1pPr>
              <a:defRPr/>
            </a:lvl1pPr>
          </a:lstStyle>
          <a:p>
            <a:pPr>
              <a:defRPr/>
            </a:pPr>
            <a:fld id="{BA4581DD-E6FC-40D2-999A-6D127B15B5F9}" type="slidenum">
              <a:rPr lang="zh-CN" altLang="en-US"/>
              <a:pPr>
                <a:defRPr/>
              </a:pPr>
              <a:t>‹#›</a:t>
            </a:fld>
            <a:endParaRPr lang="en-US" altLang="zh-CN"/>
          </a:p>
        </p:txBody>
      </p:sp>
    </p:spTree>
    <p:extLst>
      <p:ext uri="{BB962C8B-B14F-4D97-AF65-F5344CB8AC3E}">
        <p14:creationId xmlns:p14="http://schemas.microsoft.com/office/powerpoint/2010/main" val="2527069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152400"/>
            <a:ext cx="2641600" cy="5867400"/>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914400" y="152400"/>
            <a:ext cx="7721600" cy="586740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Rectangle 4">
            <a:extLst>
              <a:ext uri="{FF2B5EF4-FFF2-40B4-BE49-F238E27FC236}">
                <a16:creationId xmlns:a16="http://schemas.microsoft.com/office/drawing/2014/main" id="{EA2B0CBD-A767-4F46-BBF1-BD756ADBB02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CF232078-DB55-4E9C-ACD2-E91A89D9A58F}"/>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2BA8E251-DCE6-4EF6-B17F-E088816E18BB}"/>
              </a:ext>
            </a:extLst>
          </p:cNvPr>
          <p:cNvSpPr>
            <a:spLocks noGrp="1" noChangeArrowheads="1"/>
          </p:cNvSpPr>
          <p:nvPr>
            <p:ph type="sldNum" sz="quarter" idx="12"/>
          </p:nvPr>
        </p:nvSpPr>
        <p:spPr>
          <a:ln/>
        </p:spPr>
        <p:txBody>
          <a:bodyPr/>
          <a:lstStyle>
            <a:lvl1pPr>
              <a:defRPr/>
            </a:lvl1pPr>
          </a:lstStyle>
          <a:p>
            <a:pPr>
              <a:defRPr/>
            </a:pPr>
            <a:fld id="{2AA856A1-4671-4ACF-A3EE-18A0777CD186}" type="slidenum">
              <a:rPr lang="zh-CN" altLang="en-US"/>
              <a:pPr>
                <a:defRPr/>
              </a:pPr>
              <a:t>‹#›</a:t>
            </a:fld>
            <a:endParaRPr lang="en-US" altLang="zh-CN"/>
          </a:p>
        </p:txBody>
      </p:sp>
    </p:spTree>
    <p:extLst>
      <p:ext uri="{BB962C8B-B14F-4D97-AF65-F5344CB8AC3E}">
        <p14:creationId xmlns:p14="http://schemas.microsoft.com/office/powerpoint/2010/main" val="114379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B71006-6E49-427A-9B8C-969E9FCC561F}"/>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D40BDD54-4B69-4F82-8233-039E08760B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7E76766D-C7F3-483C-9055-92B2211ECE11}"/>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5" name="页脚占位符 4">
            <a:extLst>
              <a:ext uri="{FF2B5EF4-FFF2-40B4-BE49-F238E27FC236}">
                <a16:creationId xmlns:a16="http://schemas.microsoft.com/office/drawing/2014/main" id="{D4B06CB5-4F17-4450-9A1B-D900F10C9F9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B1009CB-8C25-4589-AC6D-089A76C27DAB}"/>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29088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EA1FADB-F6BC-4745-95CA-4E60FCE329B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59BD858-8413-4AC7-90E6-57416060701F}"/>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9A0C171-FCE8-4EE0-B169-69A31FCB7D8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3CD1BF9-4447-491B-8A46-D1C790BFC797}"/>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6" name="页脚占位符 5">
            <a:extLst>
              <a:ext uri="{FF2B5EF4-FFF2-40B4-BE49-F238E27FC236}">
                <a16:creationId xmlns:a16="http://schemas.microsoft.com/office/drawing/2014/main" id="{F21DFCB2-BE18-4F21-A9D6-032CC118746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32B7ABD-1681-4269-93D5-C30F865AD863}"/>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2781060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090364-75A8-4AF5-9D0E-7ABBB178C75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D76763D4-4BAB-4185-8083-6E4FCA3482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E1EC6AE-D368-443F-8D2C-1508EAD7DB9F}"/>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26EF7F7D-56E9-45AC-9361-26F1A1CE16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862B9BCE-351D-4D5C-B18F-60A18B5D149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A7AE8847-9AC7-4351-83EA-06B50303A5B5}"/>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8" name="页脚占位符 7">
            <a:extLst>
              <a:ext uri="{FF2B5EF4-FFF2-40B4-BE49-F238E27FC236}">
                <a16:creationId xmlns:a16="http://schemas.microsoft.com/office/drawing/2014/main" id="{F17487A6-D9A7-4D5E-A681-EE29D1C9B933}"/>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80099AEE-9B8A-4191-A775-3B2C7758EBDB}"/>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1263979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73CAE9-95EF-4279-96C7-3607FAD3FED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F54A27B-EB43-41DF-B962-4B2AAB5AFD70}"/>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4" name="页脚占位符 3">
            <a:extLst>
              <a:ext uri="{FF2B5EF4-FFF2-40B4-BE49-F238E27FC236}">
                <a16:creationId xmlns:a16="http://schemas.microsoft.com/office/drawing/2014/main" id="{D171A0E8-B58C-46D6-A693-4D4172703C5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8A38952-69C7-42B3-A936-64D9A4DDA966}"/>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108262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935607C-4953-40ED-836F-5BB9E1CB4A8E}"/>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3" name="页脚占位符 2">
            <a:extLst>
              <a:ext uri="{FF2B5EF4-FFF2-40B4-BE49-F238E27FC236}">
                <a16:creationId xmlns:a16="http://schemas.microsoft.com/office/drawing/2014/main" id="{4CA81BC0-3362-4D1D-9856-62301CAE487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97E0B78-6EE5-4C57-AE32-1913D7964A92}"/>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3449043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134AE9-5BC5-44BD-B657-EC6A34E2ED7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D46EB11-16C1-4A56-AA75-B1FAFF90C4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61B76D3-02F9-46EE-80B5-393276B5A8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65BA8BC-3A04-4655-9139-F6E559B87F86}"/>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6" name="页脚占位符 5">
            <a:extLst>
              <a:ext uri="{FF2B5EF4-FFF2-40B4-BE49-F238E27FC236}">
                <a16:creationId xmlns:a16="http://schemas.microsoft.com/office/drawing/2014/main" id="{A0AE2147-F28C-4A58-B0C1-9D070135372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0FF874-6718-419F-A69C-C0DFE2A13ECE}"/>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58089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DFDC96-6FF7-4EE3-BCA7-B4F9D5EF9B5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4592D3D-A2E0-482D-8FF6-C06D9C7842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37BA2715-8274-4DB6-ACA3-2B3653C87D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E4302EF-DC2C-400E-98F3-B408AB4C9481}"/>
              </a:ext>
            </a:extLst>
          </p:cNvPr>
          <p:cNvSpPr>
            <a:spLocks noGrp="1"/>
          </p:cNvSpPr>
          <p:nvPr>
            <p:ph type="dt" sz="half" idx="10"/>
          </p:nvPr>
        </p:nvSpPr>
        <p:spPr/>
        <p:txBody>
          <a:bodyPr/>
          <a:lstStyle/>
          <a:p>
            <a:fld id="{A05822A9-2D70-4FC1-B118-834E783FA662}" type="datetimeFigureOut">
              <a:rPr lang="zh-CN" altLang="en-US" smtClean="0"/>
              <a:t>2016/7/2</a:t>
            </a:fld>
            <a:endParaRPr lang="zh-CN" altLang="en-US"/>
          </a:p>
        </p:txBody>
      </p:sp>
      <p:sp>
        <p:nvSpPr>
          <p:cNvPr id="6" name="页脚占位符 5">
            <a:extLst>
              <a:ext uri="{FF2B5EF4-FFF2-40B4-BE49-F238E27FC236}">
                <a16:creationId xmlns:a16="http://schemas.microsoft.com/office/drawing/2014/main" id="{4BB2FC89-97CE-445B-A4A4-C1A4D747CF8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7B8A845-494A-4776-BCFD-E29536AC14F2}"/>
              </a:ext>
            </a:extLst>
          </p:cNvPr>
          <p:cNvSpPr>
            <a:spLocks noGrp="1"/>
          </p:cNvSpPr>
          <p:nvPr>
            <p:ph type="sldNum" sz="quarter" idx="12"/>
          </p:nvPr>
        </p:nvSpPr>
        <p:spPr/>
        <p:txBody>
          <a:body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2471043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F97D6A0A-1BAD-414B-A4E4-89C85B525A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C03C3195-123A-4675-9373-83DD8D6C2C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EC2D627-F595-4C38-A662-C57C8DE09A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822A9-2D70-4FC1-B118-834E783FA662}" type="datetimeFigureOut">
              <a:rPr lang="zh-CN" altLang="en-US" smtClean="0"/>
              <a:t>2016/7/2</a:t>
            </a:fld>
            <a:endParaRPr lang="zh-CN" altLang="en-US"/>
          </a:p>
        </p:txBody>
      </p:sp>
      <p:sp>
        <p:nvSpPr>
          <p:cNvPr id="5" name="页脚占位符 4">
            <a:extLst>
              <a:ext uri="{FF2B5EF4-FFF2-40B4-BE49-F238E27FC236}">
                <a16:creationId xmlns:a16="http://schemas.microsoft.com/office/drawing/2014/main" id="{BC13C89D-FF58-4C56-B6D3-EB7AEA0435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21A060E0-1062-49B2-950C-890707FBE2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B7A93B-AD95-43BB-B389-6067537DE178}" type="slidenum">
              <a:rPr lang="zh-CN" altLang="en-US" smtClean="0"/>
              <a:t>‹#›</a:t>
            </a:fld>
            <a:endParaRPr lang="zh-CN" altLang="en-US"/>
          </a:p>
        </p:txBody>
      </p:sp>
    </p:spTree>
    <p:extLst>
      <p:ext uri="{BB962C8B-B14F-4D97-AF65-F5344CB8AC3E}">
        <p14:creationId xmlns:p14="http://schemas.microsoft.com/office/powerpoint/2010/main" val="1196605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67618" name="Rectangle 2">
            <a:extLst>
              <a:ext uri="{FF2B5EF4-FFF2-40B4-BE49-F238E27FC236}">
                <a16:creationId xmlns:a16="http://schemas.microsoft.com/office/drawing/2014/main" id="{FE7EE699-FF40-4B0C-873C-A0D7929A7461}"/>
              </a:ext>
            </a:extLst>
          </p:cNvPr>
          <p:cNvSpPr>
            <a:spLocks noGrp="1" noChangeArrowheads="1"/>
          </p:cNvSpPr>
          <p:nvPr>
            <p:ph type="title"/>
          </p:nvPr>
        </p:nvSpPr>
        <p:spPr bwMode="auto">
          <a:xfrm>
            <a:off x="914400" y="152400"/>
            <a:ext cx="10566400" cy="10668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zh-CN" altLang="en-US"/>
              <a:t>单击此处编辑标题样式</a:t>
            </a:r>
          </a:p>
        </p:txBody>
      </p:sp>
      <p:sp>
        <p:nvSpPr>
          <p:cNvPr id="367619" name="Rectangle 3">
            <a:extLst>
              <a:ext uri="{FF2B5EF4-FFF2-40B4-BE49-F238E27FC236}">
                <a16:creationId xmlns:a16="http://schemas.microsoft.com/office/drawing/2014/main" id="{0956E925-AD09-46C4-A609-9F2D2A5EF36F}"/>
              </a:ext>
            </a:extLst>
          </p:cNvPr>
          <p:cNvSpPr>
            <a:spLocks noGrp="1" noChangeArrowheads="1"/>
          </p:cNvSpPr>
          <p:nvPr>
            <p:ph type="body" idx="1"/>
          </p:nvPr>
        </p:nvSpPr>
        <p:spPr bwMode="auto">
          <a:xfrm>
            <a:off x="914400" y="1447800"/>
            <a:ext cx="10566400" cy="4572000"/>
          </a:xfrm>
          <a:prstGeom prst="rect">
            <a:avLst/>
          </a:prstGeom>
          <a:noFill/>
          <a:ln>
            <a:noFill/>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67620" name="Rectangle 4">
            <a:extLst>
              <a:ext uri="{FF2B5EF4-FFF2-40B4-BE49-F238E27FC236}">
                <a16:creationId xmlns:a16="http://schemas.microsoft.com/office/drawing/2014/main" id="{F07B82F4-278D-4A6D-A56B-4487DCFC4191}"/>
              </a:ext>
            </a:extLst>
          </p:cNvPr>
          <p:cNvSpPr>
            <a:spLocks noGrp="1" noChangeArrowheads="1"/>
          </p:cNvSpPr>
          <p:nvPr>
            <p:ph type="dt" sz="half" idx="2"/>
          </p:nvPr>
        </p:nvSpPr>
        <p:spPr bwMode="auto">
          <a:xfrm>
            <a:off x="914400" y="6172200"/>
            <a:ext cx="2065867" cy="457200"/>
          </a:xfrm>
          <a:prstGeom prst="rect">
            <a:avLst/>
          </a:prstGeom>
          <a:noFill/>
          <a:ln>
            <a:noFill/>
          </a:ln>
        </p:spPr>
        <p:txBody>
          <a:bodyPr vert="horz" wrap="square" lIns="91440" tIns="45720" rIns="91440" bIns="45720" numCol="1" anchor="t" anchorCtr="0" compatLnSpc="1">
            <a:prstTxWarp prst="textNoShape">
              <a:avLst/>
            </a:prstTxWarp>
          </a:bodyPr>
          <a:lstStyle>
            <a:lvl1pPr>
              <a:spcBef>
                <a:spcPct val="50000"/>
              </a:spcBef>
              <a:defRPr sz="1400">
                <a:latin typeface="+mn-lt"/>
                <a:ea typeface="宋体" panose="02010600030101010101" pitchFamily="2" charset="-122"/>
              </a:defRPr>
            </a:lvl1pPr>
          </a:lstStyle>
          <a:p>
            <a:pPr>
              <a:defRPr/>
            </a:pPr>
            <a:endParaRPr lang="en-US" altLang="zh-CN"/>
          </a:p>
        </p:txBody>
      </p:sp>
      <p:sp>
        <p:nvSpPr>
          <p:cNvPr id="367621" name="Rectangle 5">
            <a:extLst>
              <a:ext uri="{FF2B5EF4-FFF2-40B4-BE49-F238E27FC236}">
                <a16:creationId xmlns:a16="http://schemas.microsoft.com/office/drawing/2014/main" id="{6F7F1719-D8C8-4779-8196-4F78BBEF0C0C}"/>
              </a:ext>
            </a:extLst>
          </p:cNvPr>
          <p:cNvSpPr>
            <a:spLocks noGrp="1" noChangeArrowheads="1"/>
          </p:cNvSpPr>
          <p:nvPr>
            <p:ph type="ftr" sz="quarter" idx="3"/>
          </p:nvPr>
        </p:nvSpPr>
        <p:spPr bwMode="auto">
          <a:xfrm>
            <a:off x="3251200" y="6172200"/>
            <a:ext cx="5452533"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a:spcBef>
                <a:spcPct val="50000"/>
              </a:spcBef>
              <a:defRPr sz="1400">
                <a:latin typeface="+mn-lt"/>
                <a:ea typeface="宋体" panose="02010600030101010101" pitchFamily="2" charset="-122"/>
              </a:defRPr>
            </a:lvl1pPr>
          </a:lstStyle>
          <a:p>
            <a:pPr>
              <a:defRPr/>
            </a:pPr>
            <a:endParaRPr lang="en-US" altLang="zh-CN"/>
          </a:p>
        </p:txBody>
      </p:sp>
      <p:sp>
        <p:nvSpPr>
          <p:cNvPr id="367622" name="Rectangle 6">
            <a:extLst>
              <a:ext uri="{FF2B5EF4-FFF2-40B4-BE49-F238E27FC236}">
                <a16:creationId xmlns:a16="http://schemas.microsoft.com/office/drawing/2014/main" id="{103C1CDC-B2FA-44B7-9355-4AE34656020C}"/>
              </a:ext>
            </a:extLst>
          </p:cNvPr>
          <p:cNvSpPr>
            <a:spLocks noGrp="1" noChangeArrowheads="1"/>
          </p:cNvSpPr>
          <p:nvPr>
            <p:ph type="sldNum" sz="quarter" idx="4"/>
          </p:nvPr>
        </p:nvSpPr>
        <p:spPr bwMode="auto">
          <a:xfrm>
            <a:off x="8940800" y="6172200"/>
            <a:ext cx="2540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a:spcBef>
                <a:spcPct val="50000"/>
              </a:spcBef>
              <a:defRPr sz="1400" smtClean="0">
                <a:latin typeface="+mn-lt"/>
                <a:ea typeface="宋体" panose="02010600030101010101" pitchFamily="2" charset="-122"/>
              </a:defRPr>
            </a:lvl1pPr>
          </a:lstStyle>
          <a:p>
            <a:pPr>
              <a:defRPr/>
            </a:pPr>
            <a:fld id="{C1C78F0A-0D15-4DED-82EC-0265EBB54437}" type="slidenum">
              <a:rPr lang="zh-CN" altLang="en-US"/>
              <a:pPr>
                <a:defRPr/>
              </a:pPr>
              <a:t>‹#›</a:t>
            </a:fld>
            <a:endParaRPr lang="en-US" altLang="zh-CN"/>
          </a:p>
        </p:txBody>
      </p:sp>
    </p:spTree>
    <p:extLst>
      <p:ext uri="{BB962C8B-B14F-4D97-AF65-F5344CB8AC3E}">
        <p14:creationId xmlns:p14="http://schemas.microsoft.com/office/powerpoint/2010/main" val="192426902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anose="020B0604030504040204" pitchFamily="34" charset="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anose="020B0604030504040204" pitchFamily="34" charset="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anose="020B0604030504040204" pitchFamily="34" charset="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anose="020B0604030504040204" pitchFamily="34" charset="0"/>
        </a:defRPr>
      </a:lvl5pPr>
      <a:lvl6pPr marL="4572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anose="020B0604030504040204" pitchFamily="34" charset="0"/>
        </a:defRPr>
      </a:lvl6pPr>
      <a:lvl7pPr marL="9144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anose="020B0604030504040204" pitchFamily="34" charset="0"/>
        </a:defRPr>
      </a:lvl7pPr>
      <a:lvl8pPr marL="13716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anose="020B0604030504040204" pitchFamily="34" charset="0"/>
        </a:defRPr>
      </a:lvl8pPr>
      <a:lvl9pPr marL="18288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n"/>
        <a:defRPr kumimoji="1"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kumimoji="1"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1"/>
        </a:buClr>
        <a:buSzPct val="75000"/>
        <a:buFont typeface="Wingdings" panose="05000000000000000000" pitchFamily="2" charset="2"/>
        <a:buChar char="n"/>
        <a:defRPr kumimoji="1" sz="2400" kern="1200">
          <a:solidFill>
            <a:schemeClr val="tx1"/>
          </a:solidFill>
          <a:effectLst>
            <a:outerShdw blurRad="38100" dist="38100" dir="2700000" algn="tl">
              <a:srgbClr val="000000"/>
            </a:outerShdw>
          </a:effectLst>
          <a:latin typeface="+mn-lt"/>
          <a:ea typeface="+mn-ea"/>
          <a:cs typeface="+mn-cs"/>
        </a:defRPr>
      </a:lvl3pPr>
      <a:lvl4pPr marL="1562100" indent="-228600" algn="l" rtl="0" eaLnBrk="0" fontAlgn="base" hangingPunct="0">
        <a:spcBef>
          <a:spcPct val="20000"/>
        </a:spcBef>
        <a:spcAft>
          <a:spcPct val="0"/>
        </a:spcAft>
        <a:buClr>
          <a:schemeClr val="accent1"/>
        </a:buClr>
        <a:buSzPct val="75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4pPr>
      <a:lvl5pPr marL="1981200" indent="-228600" algn="l" rtl="0" eaLnBrk="0" fontAlgn="base" hangingPunct="0">
        <a:spcBef>
          <a:spcPct val="20000"/>
        </a:spcBef>
        <a:spcAft>
          <a:spcPct val="0"/>
        </a:spcAft>
        <a:buClr>
          <a:schemeClr val="accent1"/>
        </a:buClr>
        <a:buSzPct val="75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hyperlink" Target="http://www.hubeibidding.cn/" TargetMode="Externa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Text Box 5">
            <a:extLst>
              <a:ext uri="{FF2B5EF4-FFF2-40B4-BE49-F238E27FC236}">
                <a16:creationId xmlns:a16="http://schemas.microsoft.com/office/drawing/2014/main" id="{83B0EE40-6198-4C9A-9C22-48A9941EA0B2}"/>
              </a:ext>
            </a:extLst>
          </p:cNvPr>
          <p:cNvSpPr txBox="1">
            <a:spLocks noChangeArrowheads="1"/>
          </p:cNvSpPr>
          <p:nvPr/>
        </p:nvSpPr>
        <p:spPr bwMode="auto">
          <a:xfrm>
            <a:off x="4572000" y="3276600"/>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algn="ctr" fontAlgn="base">
              <a:spcBef>
                <a:spcPct val="50000"/>
              </a:spcBef>
              <a:spcAft>
                <a:spcPct val="0"/>
              </a:spcAft>
              <a:buClrTx/>
              <a:buSzTx/>
              <a:buNone/>
            </a:pPr>
            <a:r>
              <a:rPr kumimoji="0" lang="zh-CN" altLang="en-US" sz="3600">
                <a:solidFill>
                  <a:srgbClr val="FFFFFF"/>
                </a:solidFill>
                <a:latin typeface="Arial" panose="020B0604020202020204" pitchFamily="34" charset="0"/>
                <a:ea typeface="黑体" panose="02010609060101010101" pitchFamily="49" charset="-122"/>
              </a:rPr>
              <a:t>招投标知识、标书制作培训</a:t>
            </a:r>
          </a:p>
        </p:txBody>
      </p:sp>
      <p:sp>
        <p:nvSpPr>
          <p:cNvPr id="4099" name="Text Box 6">
            <a:extLst>
              <a:ext uri="{FF2B5EF4-FFF2-40B4-BE49-F238E27FC236}">
                <a16:creationId xmlns:a16="http://schemas.microsoft.com/office/drawing/2014/main" id="{D7908AAF-2343-4426-A3B3-8430F1552C6E}"/>
              </a:ext>
            </a:extLst>
          </p:cNvPr>
          <p:cNvSpPr txBox="1">
            <a:spLocks noChangeArrowheads="1"/>
          </p:cNvSpPr>
          <p:nvPr/>
        </p:nvSpPr>
        <p:spPr bwMode="auto">
          <a:xfrm>
            <a:off x="5735638" y="5516564"/>
            <a:ext cx="4572000" cy="369887"/>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algn="ctr" fontAlgn="base">
              <a:spcBef>
                <a:spcPct val="5000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城云</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2AAE4AF6-8D4B-460C-8AEE-5C60D7F4509D}"/>
              </a:ext>
            </a:extLst>
          </p:cNvPr>
          <p:cNvSpPr>
            <a:spLocks noGrp="1" noChangeArrowheads="1"/>
          </p:cNvSpPr>
          <p:nvPr>
            <p:ph type="body" idx="1"/>
          </p:nvPr>
        </p:nvSpPr>
        <p:spPr>
          <a:xfrm>
            <a:off x="2743200" y="2205038"/>
            <a:ext cx="7924800" cy="3960812"/>
          </a:xfrm>
        </p:spPr>
        <p:txBody>
          <a:bodyPr/>
          <a:lstStyle/>
          <a:p>
            <a:pPr>
              <a:lnSpc>
                <a:spcPct val="140000"/>
              </a:lnSpc>
              <a:buFont typeface="Wingdings" panose="05000000000000000000" pitchFamily="2" charset="2"/>
              <a:buNone/>
            </a:pPr>
            <a:r>
              <a:rPr lang="zh-CN" altLang="en-US" sz="2000">
                <a:solidFill>
                  <a:schemeClr val="bg1"/>
                </a:solidFill>
                <a:effectLst/>
                <a:latin typeface="隶书" panose="02010509060101010101" pitchFamily="49" charset="-122"/>
                <a:ea typeface="微软雅黑" panose="020B0503020204020204" pitchFamily="34" charset="-122"/>
              </a:rPr>
              <a:t>    </a:t>
            </a:r>
            <a:r>
              <a:rPr lang="zh-CN" altLang="en-US" sz="2000">
                <a:solidFill>
                  <a:schemeClr val="bg1"/>
                </a:solidFill>
                <a:effectLst/>
                <a:latin typeface="黑体" panose="02010609060101010101" pitchFamily="49" charset="-122"/>
                <a:ea typeface="黑体" panose="02010609060101010101" pitchFamily="49" charset="-122"/>
              </a:rPr>
              <a:t>招标人向投标人提供的，为进行投标工程所必须的文件。</a:t>
            </a:r>
          </a:p>
          <a:p>
            <a:pPr>
              <a:lnSpc>
                <a:spcPct val="140000"/>
              </a:lnSpc>
              <a:buFont typeface="Wingdings" panose="05000000000000000000" pitchFamily="2" charset="2"/>
              <a:buNone/>
            </a:pPr>
            <a:r>
              <a:rPr lang="zh-CN" altLang="en-US" sz="2000">
                <a:solidFill>
                  <a:schemeClr val="bg1"/>
                </a:solidFill>
                <a:effectLst/>
                <a:latin typeface="黑体" panose="02010609060101010101" pitchFamily="49" charset="-122"/>
                <a:ea typeface="黑体" panose="02010609060101010101" pitchFamily="49" charset="-122"/>
              </a:rPr>
              <a:t>    招标文件既是投标人编制投标文件的依据，又是招标人与</a:t>
            </a:r>
          </a:p>
          <a:p>
            <a:pPr>
              <a:lnSpc>
                <a:spcPct val="140000"/>
              </a:lnSpc>
              <a:buFont typeface="Wingdings" panose="05000000000000000000" pitchFamily="2" charset="2"/>
              <a:buNone/>
            </a:pPr>
            <a:r>
              <a:rPr lang="zh-CN" altLang="en-US" sz="2000">
                <a:solidFill>
                  <a:schemeClr val="bg1"/>
                </a:solidFill>
                <a:effectLst/>
                <a:latin typeface="黑体" panose="02010609060101010101" pitchFamily="49" charset="-122"/>
                <a:ea typeface="黑体" panose="02010609060101010101" pitchFamily="49" charset="-122"/>
              </a:rPr>
              <a:t>中标承包商签定合同的基础。</a:t>
            </a:r>
          </a:p>
          <a:p>
            <a:pPr>
              <a:lnSpc>
                <a:spcPct val="140000"/>
              </a:lnSpc>
              <a:buFont typeface="Wingdings" panose="05000000000000000000" pitchFamily="2" charset="2"/>
              <a:buNone/>
            </a:pPr>
            <a:r>
              <a:rPr lang="zh-CN" altLang="en-US" sz="2000">
                <a:solidFill>
                  <a:schemeClr val="bg1"/>
                </a:solidFill>
                <a:effectLst/>
                <a:latin typeface="黑体" panose="02010609060101010101" pitchFamily="49" charset="-122"/>
                <a:ea typeface="黑体" panose="02010609060101010101" pitchFamily="49" charset="-122"/>
              </a:rPr>
              <a:t>    招标代理是指招标人有权自行选择招标代理机构，委托其</a:t>
            </a:r>
          </a:p>
          <a:p>
            <a:pPr>
              <a:lnSpc>
                <a:spcPct val="140000"/>
              </a:lnSpc>
              <a:buFont typeface="Wingdings" panose="05000000000000000000" pitchFamily="2" charset="2"/>
              <a:buNone/>
            </a:pPr>
            <a:r>
              <a:rPr lang="zh-CN" altLang="en-US" sz="2000">
                <a:solidFill>
                  <a:schemeClr val="bg1"/>
                </a:solidFill>
                <a:effectLst/>
                <a:latin typeface="黑体" panose="02010609060101010101" pitchFamily="49" charset="-122"/>
                <a:ea typeface="黑体" panose="02010609060101010101" pitchFamily="49" charset="-122"/>
              </a:rPr>
              <a:t>办理招标事宜。</a:t>
            </a:r>
          </a:p>
          <a:p>
            <a:pPr>
              <a:lnSpc>
                <a:spcPct val="140000"/>
              </a:lnSpc>
              <a:buFont typeface="Wingdings" panose="05000000000000000000" pitchFamily="2" charset="2"/>
              <a:buNone/>
            </a:pPr>
            <a:r>
              <a:rPr lang="zh-CN" altLang="en-US" sz="2000">
                <a:solidFill>
                  <a:schemeClr val="bg1"/>
                </a:solidFill>
                <a:effectLst/>
                <a:latin typeface="黑体" panose="02010609060101010101" pitchFamily="49" charset="-122"/>
                <a:ea typeface="黑体" panose="02010609060101010101" pitchFamily="49" charset="-122"/>
              </a:rPr>
              <a:t>    招标代理机构是依法设计设立从事招标代理业务并提供服</a:t>
            </a:r>
          </a:p>
          <a:p>
            <a:pPr>
              <a:lnSpc>
                <a:spcPct val="140000"/>
              </a:lnSpc>
              <a:buFont typeface="Wingdings" panose="05000000000000000000" pitchFamily="2" charset="2"/>
              <a:buNone/>
            </a:pPr>
            <a:r>
              <a:rPr lang="zh-CN" altLang="en-US" sz="2000">
                <a:solidFill>
                  <a:schemeClr val="bg1"/>
                </a:solidFill>
                <a:effectLst/>
                <a:latin typeface="黑体" panose="02010609060101010101" pitchFamily="49" charset="-122"/>
                <a:ea typeface="黑体" panose="02010609060101010101" pitchFamily="49" charset="-122"/>
              </a:rPr>
              <a:t>务的社会中介组织。</a:t>
            </a:r>
          </a:p>
          <a:p>
            <a:pPr>
              <a:buFont typeface="Wingdings" panose="05000000000000000000" pitchFamily="2" charset="2"/>
              <a:buNone/>
            </a:pPr>
            <a:endParaRPr lang="zh-CN" altLang="en-US" sz="2000">
              <a:solidFill>
                <a:schemeClr val="bg1"/>
              </a:solidFill>
              <a:effectLst/>
              <a:latin typeface="黑体" panose="02010609060101010101" pitchFamily="49" charset="-122"/>
              <a:ea typeface="黑体" panose="02010609060101010101" pitchFamily="49" charset="-122"/>
            </a:endParaRPr>
          </a:p>
        </p:txBody>
      </p:sp>
      <p:sp>
        <p:nvSpPr>
          <p:cNvPr id="397316" name="Rectangle 4">
            <a:extLst>
              <a:ext uri="{FF2B5EF4-FFF2-40B4-BE49-F238E27FC236}">
                <a16:creationId xmlns:a16="http://schemas.microsoft.com/office/drawing/2014/main" id="{831DB80E-B158-44FA-A1A0-5601792C35FA}"/>
              </a:ext>
            </a:extLst>
          </p:cNvPr>
          <p:cNvSpPr>
            <a:spLocks noChangeArrowheads="1"/>
          </p:cNvSpPr>
          <p:nvPr/>
        </p:nvSpPr>
        <p:spPr bwMode="auto">
          <a:xfrm>
            <a:off x="4295775" y="876300"/>
            <a:ext cx="3028950" cy="579438"/>
          </a:xfrm>
          <a:prstGeom prst="rect">
            <a:avLst/>
          </a:prstGeom>
          <a:noFill/>
          <a:ln>
            <a:noFill/>
          </a:ln>
          <a:effectLst/>
        </p:spPr>
        <p:txBody>
          <a:bodyPr wrap="none">
            <a:spAutoFit/>
          </a:bodyPr>
          <a:lstStyle/>
          <a:p>
            <a:pPr eaLnBrk="0" fontAlgn="base" hangingPunct="0">
              <a:spcBef>
                <a:spcPct val="20000"/>
              </a:spcBef>
              <a:spcAft>
                <a:spcPct val="0"/>
              </a:spcAft>
              <a:buClr>
                <a:srgbClr val="8EB3C8"/>
              </a:buClr>
              <a:buSzPct val="75000"/>
              <a:defRPr/>
            </a:pPr>
            <a:r>
              <a:rPr kumimoji="1" lang="zh-CN" altLang="en-US" sz="3200">
                <a:solidFill>
                  <a:srgbClr val="FFFF00"/>
                </a:solidFill>
                <a:effectLst>
                  <a:outerShdw blurRad="38100" dist="38100" dir="2700000" algn="tl">
                    <a:srgbClr val="000000"/>
                  </a:outerShdw>
                </a:effectLst>
                <a:latin typeface="Times New Roman" panose="02020603050405020304" pitchFamily="18" charset="0"/>
                <a:ea typeface="黑体" panose="02010609060101010101" pitchFamily="49" charset="-122"/>
              </a:rPr>
              <a:t>招标文件的概念</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3488DBB0-B0FA-4D1E-835B-25DCF5C3F54F}"/>
              </a:ext>
            </a:extLst>
          </p:cNvPr>
          <p:cNvSpPr txBox="1">
            <a:spLocks noChangeArrowheads="1"/>
          </p:cNvSpPr>
          <p:nvPr/>
        </p:nvSpPr>
        <p:spPr bwMode="auto">
          <a:xfrm>
            <a:off x="3733800" y="2438400"/>
            <a:ext cx="41148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lnSpc>
                <a:spcPct val="180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出售招标文件的时间</a:t>
            </a:r>
          </a:p>
          <a:p>
            <a:pPr fontAlgn="base">
              <a:lnSpc>
                <a:spcPct val="180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投标人对招标文件提出澄清的时间</a:t>
            </a:r>
          </a:p>
          <a:p>
            <a:pPr fontAlgn="base">
              <a:lnSpc>
                <a:spcPct val="180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投标截止时间和开标时间</a:t>
            </a:r>
          </a:p>
          <a:p>
            <a:pPr fontAlgn="base">
              <a:lnSpc>
                <a:spcPct val="180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投标有效期</a:t>
            </a:r>
          </a:p>
          <a:p>
            <a:pPr fontAlgn="base">
              <a:lnSpc>
                <a:spcPct val="180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投标保证金有效期</a:t>
            </a:r>
          </a:p>
          <a:p>
            <a:pPr fontAlgn="base">
              <a:lnSpc>
                <a:spcPct val="180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中标后签定合同的时间</a:t>
            </a:r>
          </a:p>
          <a:p>
            <a:pPr fontAlgn="base">
              <a:lnSpc>
                <a:spcPct val="180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签合同后递交的履约保证金的时间</a:t>
            </a:r>
          </a:p>
        </p:txBody>
      </p:sp>
      <p:sp>
        <p:nvSpPr>
          <p:cNvPr id="16387" name="标题 1">
            <a:extLst>
              <a:ext uri="{FF2B5EF4-FFF2-40B4-BE49-F238E27FC236}">
                <a16:creationId xmlns:a16="http://schemas.microsoft.com/office/drawing/2014/main" id="{E9B10BB3-8E74-4C44-9E66-9F708A262832}"/>
              </a:ext>
            </a:extLst>
          </p:cNvPr>
          <p:cNvSpPr>
            <a:spLocks/>
          </p:cNvSpPr>
          <p:nvPr/>
        </p:nvSpPr>
        <p:spPr bwMode="auto">
          <a:xfrm>
            <a:off x="4267200" y="915989"/>
            <a:ext cx="4267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FFFF00"/>
                </a:solidFill>
                <a:latin typeface="黑体" panose="02010609060101010101" pitchFamily="49" charset="-122"/>
                <a:ea typeface="黑体" panose="02010609060101010101" pitchFamily="49" charset="-122"/>
              </a:rPr>
              <a:t>招投标文件的时效性</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4483" name="Rectangle 3">
            <a:extLst>
              <a:ext uri="{FF2B5EF4-FFF2-40B4-BE49-F238E27FC236}">
                <a16:creationId xmlns:a16="http://schemas.microsoft.com/office/drawing/2014/main" id="{2D4F28DE-0A25-451D-A166-916F4D67890B}"/>
              </a:ext>
            </a:extLst>
          </p:cNvPr>
          <p:cNvSpPr>
            <a:spLocks noGrp="1" noChangeArrowheads="1"/>
          </p:cNvSpPr>
          <p:nvPr>
            <p:ph type="body" idx="1"/>
          </p:nvPr>
        </p:nvSpPr>
        <p:spPr>
          <a:xfrm>
            <a:off x="2640014" y="2133601"/>
            <a:ext cx="7343775" cy="3851275"/>
          </a:xfrm>
        </p:spPr>
        <p:txBody>
          <a:bodyPr/>
          <a:lstStyle/>
          <a:p>
            <a:pPr>
              <a:buFont typeface="Wingdings" panose="05000000000000000000" pitchFamily="2" charset="2"/>
              <a:buNone/>
              <a:defRPr/>
            </a:pPr>
            <a:endParaRPr lang="zh-CN" altLang="en-US">
              <a:solidFill>
                <a:srgbClr val="33CC33"/>
              </a:solidFill>
              <a:latin typeface="隶书" panose="02010509060101010101" pitchFamily="49" charset="-122"/>
              <a:ea typeface="隶书" panose="02010509060101010101" pitchFamily="49" charset="-122"/>
            </a:endParaRPr>
          </a:p>
          <a:p>
            <a:pPr>
              <a:lnSpc>
                <a:spcPct val="150000"/>
              </a:lnSpc>
              <a:buFont typeface="Wingdings" panose="05000000000000000000" pitchFamily="2" charset="2"/>
              <a:buNone/>
              <a:defRPr/>
            </a:pPr>
            <a:r>
              <a:rPr lang="zh-CN" altLang="en-US" sz="2400">
                <a:solidFill>
                  <a:schemeClr val="bg1"/>
                </a:solidFill>
                <a:effectLst/>
                <a:latin typeface="微软雅黑" panose="020B0503020204020204" pitchFamily="34" charset="-122"/>
                <a:ea typeface="微软雅黑" panose="020B0503020204020204" pitchFamily="34" charset="-122"/>
              </a:rPr>
              <a:t>      </a:t>
            </a:r>
            <a:r>
              <a:rPr lang="zh-CN" altLang="en-US" sz="2400">
                <a:solidFill>
                  <a:schemeClr val="bg1"/>
                </a:solidFill>
                <a:effectLst/>
                <a:latin typeface="黑体" panose="02010609060101010101" pitchFamily="49" charset="-122"/>
                <a:ea typeface="黑体" panose="02010609060101010101" pitchFamily="49" charset="-122"/>
              </a:rPr>
              <a:t>建设工程招标文件是由一系列有关招标方面的说</a:t>
            </a:r>
          </a:p>
          <a:p>
            <a:pPr>
              <a:lnSpc>
                <a:spcPct val="150000"/>
              </a:lnSpc>
              <a:buFont typeface="Wingdings" panose="05000000000000000000" pitchFamily="2" charset="2"/>
              <a:buNone/>
              <a:defRPr/>
            </a:pPr>
            <a:r>
              <a:rPr lang="zh-CN" altLang="en-US" sz="2400">
                <a:solidFill>
                  <a:schemeClr val="bg1"/>
                </a:solidFill>
                <a:effectLst/>
                <a:latin typeface="黑体" panose="02010609060101010101" pitchFamily="49" charset="-122"/>
                <a:ea typeface="黑体" panose="02010609060101010101" pitchFamily="49" charset="-122"/>
              </a:rPr>
              <a:t>明性文件资料组成的，包括各种旨在阐释招标人意志</a:t>
            </a:r>
          </a:p>
          <a:p>
            <a:pPr>
              <a:lnSpc>
                <a:spcPct val="150000"/>
              </a:lnSpc>
              <a:buFont typeface="Wingdings" panose="05000000000000000000" pitchFamily="2" charset="2"/>
              <a:buNone/>
              <a:defRPr/>
            </a:pPr>
            <a:r>
              <a:rPr lang="zh-CN" altLang="en-US" sz="2400">
                <a:solidFill>
                  <a:schemeClr val="bg1"/>
                </a:solidFill>
                <a:effectLst/>
                <a:latin typeface="黑体" panose="02010609060101010101" pitchFamily="49" charset="-122"/>
                <a:ea typeface="黑体" panose="02010609060101010101" pitchFamily="49" charset="-122"/>
              </a:rPr>
              <a:t>的书面文字、图表、电报、传真、电传等材料。</a:t>
            </a:r>
          </a:p>
          <a:p>
            <a:pPr>
              <a:buFont typeface="Wingdings" panose="05000000000000000000" pitchFamily="2" charset="2"/>
              <a:buNone/>
              <a:defRPr/>
            </a:pPr>
            <a:r>
              <a:rPr lang="zh-CN" altLang="en-US">
                <a:solidFill>
                  <a:srgbClr val="FF9999"/>
                </a:solidFill>
                <a:latin typeface="黑体" panose="02010609060101010101" pitchFamily="49" charset="-122"/>
                <a:ea typeface="黑体" panose="02010609060101010101" pitchFamily="49" charset="-122"/>
              </a:rPr>
              <a:t> </a:t>
            </a:r>
            <a:endParaRPr lang="zh-CN" altLang="en-US" b="1">
              <a:solidFill>
                <a:srgbClr val="FF9999"/>
              </a:solidFill>
              <a:latin typeface="黑体" panose="02010609060101010101" pitchFamily="49" charset="-122"/>
              <a:ea typeface="黑体" panose="02010609060101010101" pitchFamily="49" charset="-122"/>
            </a:endParaRPr>
          </a:p>
          <a:p>
            <a:pPr>
              <a:buFont typeface="Wingdings" panose="05000000000000000000" pitchFamily="2" charset="2"/>
              <a:buNone/>
              <a:defRPr/>
            </a:pPr>
            <a:endParaRPr lang="zh-CN" altLang="en-US">
              <a:solidFill>
                <a:srgbClr val="FF9999"/>
              </a:solidFill>
              <a:latin typeface="黑体" panose="02010609060101010101" pitchFamily="49" charset="-122"/>
              <a:ea typeface="黑体" panose="02010609060101010101" pitchFamily="49" charset="-122"/>
            </a:endParaRPr>
          </a:p>
        </p:txBody>
      </p:sp>
      <p:sp>
        <p:nvSpPr>
          <p:cNvPr id="404484" name="Rectangle 4">
            <a:extLst>
              <a:ext uri="{FF2B5EF4-FFF2-40B4-BE49-F238E27FC236}">
                <a16:creationId xmlns:a16="http://schemas.microsoft.com/office/drawing/2014/main" id="{944ADA61-3B65-4F0C-B0C0-8ED625993C6F}"/>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5507" name="Rectangle 3">
            <a:extLst>
              <a:ext uri="{FF2B5EF4-FFF2-40B4-BE49-F238E27FC236}">
                <a16:creationId xmlns:a16="http://schemas.microsoft.com/office/drawing/2014/main" id="{C450A484-F2C4-4798-9C09-46616F5F9BB7}"/>
              </a:ext>
            </a:extLst>
          </p:cNvPr>
          <p:cNvSpPr>
            <a:spLocks noGrp="1" noChangeArrowheads="1"/>
          </p:cNvSpPr>
          <p:nvPr>
            <p:ph type="body" idx="1"/>
          </p:nvPr>
        </p:nvSpPr>
        <p:spPr>
          <a:xfrm>
            <a:off x="2208213" y="2565400"/>
            <a:ext cx="7924800" cy="4292600"/>
          </a:xfrm>
        </p:spPr>
        <p:txBody>
          <a:bodyPr/>
          <a:lstStyle/>
          <a:p>
            <a:pPr>
              <a:lnSpc>
                <a:spcPct val="80000"/>
              </a:lnSpc>
              <a:buFont typeface="Wingdings" panose="05000000000000000000" pitchFamily="2" charset="2"/>
              <a:buNone/>
              <a:defRPr/>
            </a:pPr>
            <a:r>
              <a:rPr lang="zh-CN" altLang="en-US" sz="1200">
                <a:solidFill>
                  <a:srgbClr val="9900FF"/>
                </a:solidFill>
                <a:latin typeface="黑体" panose="02010609060101010101" pitchFamily="49" charset="-122"/>
                <a:ea typeface="黑体" panose="02010609060101010101" pitchFamily="49" charset="-122"/>
              </a:rPr>
              <a:t> </a:t>
            </a:r>
            <a:endParaRPr lang="zh-CN" altLang="en-US" sz="1000">
              <a:solidFill>
                <a:srgbClr val="0000CC"/>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defRPr/>
            </a:pPr>
            <a:r>
              <a:rPr lang="zh-CN" altLang="en-US" sz="1600">
                <a:solidFill>
                  <a:srgbClr val="0000CC"/>
                </a:solidFill>
                <a:effectLst/>
                <a:latin typeface="黑体" panose="02010609060101010101" pitchFamily="49" charset="-122"/>
                <a:ea typeface="黑体" panose="02010609060101010101" pitchFamily="49" charset="-122"/>
              </a:rPr>
              <a:t>第一章 招标公告（未进行资格预审）</a:t>
            </a:r>
            <a:r>
              <a:rPr lang="zh-CN" altLang="en-US" sz="1400">
                <a:solidFill>
                  <a:srgbClr val="0000CC"/>
                </a:solidFill>
                <a:effectLst/>
                <a:latin typeface="黑体" panose="02010609060101010101" pitchFamily="49" charset="-122"/>
                <a:ea typeface="黑体" panose="02010609060101010101" pitchFamily="49" charset="-122"/>
              </a:rPr>
              <a:t>  </a:t>
            </a:r>
            <a:r>
              <a:rPr lang="zh-CN" altLang="en-US" sz="1400">
                <a:solidFill>
                  <a:schemeClr val="bg1"/>
                </a:solidFill>
                <a:effectLst/>
                <a:latin typeface="黑体" panose="02010609060101010101" pitchFamily="49" charset="-122"/>
                <a:ea typeface="黑体" panose="02010609060101010101" pitchFamily="49" charset="-122"/>
              </a:rPr>
              <a:t>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1. </a:t>
            </a:r>
            <a:r>
              <a:rPr lang="zh-CN" altLang="en-US" sz="1400">
                <a:solidFill>
                  <a:schemeClr val="bg1"/>
                </a:solidFill>
                <a:effectLst/>
                <a:latin typeface="黑体" panose="02010609060101010101" pitchFamily="49" charset="-122"/>
                <a:ea typeface="黑体" panose="02010609060101010101" pitchFamily="49" charset="-122"/>
              </a:rPr>
              <a:t>招标条件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2. </a:t>
            </a:r>
            <a:r>
              <a:rPr lang="zh-CN" altLang="en-US" sz="1400">
                <a:solidFill>
                  <a:schemeClr val="bg1"/>
                </a:solidFill>
                <a:effectLst/>
                <a:latin typeface="黑体" panose="02010609060101010101" pitchFamily="49" charset="-122"/>
                <a:ea typeface="黑体" panose="02010609060101010101" pitchFamily="49" charset="-122"/>
              </a:rPr>
              <a:t>项目概况与招标范围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3. </a:t>
            </a:r>
            <a:r>
              <a:rPr lang="zh-CN" altLang="en-US" sz="1400">
                <a:solidFill>
                  <a:schemeClr val="bg1"/>
                </a:solidFill>
                <a:effectLst/>
                <a:latin typeface="黑体" panose="02010609060101010101" pitchFamily="49" charset="-122"/>
                <a:ea typeface="黑体" panose="02010609060101010101" pitchFamily="49" charset="-122"/>
              </a:rPr>
              <a:t>投标人资格要求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4. </a:t>
            </a:r>
            <a:r>
              <a:rPr lang="zh-CN" altLang="en-US" sz="1400">
                <a:solidFill>
                  <a:schemeClr val="bg1"/>
                </a:solidFill>
                <a:effectLst/>
                <a:latin typeface="黑体" panose="02010609060101010101" pitchFamily="49" charset="-122"/>
                <a:ea typeface="黑体" panose="02010609060101010101" pitchFamily="49" charset="-122"/>
              </a:rPr>
              <a:t>招标文件的获取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5. </a:t>
            </a:r>
            <a:r>
              <a:rPr lang="zh-CN" altLang="en-US" sz="1400">
                <a:solidFill>
                  <a:schemeClr val="bg1"/>
                </a:solidFill>
                <a:effectLst/>
                <a:latin typeface="黑体" panose="02010609060101010101" pitchFamily="49" charset="-122"/>
                <a:ea typeface="黑体" panose="02010609060101010101" pitchFamily="49" charset="-122"/>
              </a:rPr>
              <a:t>投标文件的递交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6. </a:t>
            </a:r>
            <a:r>
              <a:rPr lang="zh-CN" altLang="en-US" sz="1400">
                <a:solidFill>
                  <a:schemeClr val="bg1"/>
                </a:solidFill>
                <a:effectLst/>
                <a:latin typeface="黑体" panose="02010609060101010101" pitchFamily="49" charset="-122"/>
                <a:ea typeface="黑体" panose="02010609060101010101" pitchFamily="49" charset="-122"/>
              </a:rPr>
              <a:t>发布公告的媒介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7. </a:t>
            </a:r>
            <a:r>
              <a:rPr lang="zh-CN" altLang="en-US" sz="1400">
                <a:solidFill>
                  <a:schemeClr val="bg1"/>
                </a:solidFill>
                <a:effectLst/>
                <a:latin typeface="黑体" panose="02010609060101010101" pitchFamily="49" charset="-122"/>
                <a:ea typeface="黑体" panose="02010609060101010101" pitchFamily="49" charset="-122"/>
              </a:rPr>
              <a:t>联系方式   </a:t>
            </a:r>
          </a:p>
          <a:p>
            <a:pPr>
              <a:lnSpc>
                <a:spcPct val="80000"/>
              </a:lnSpc>
              <a:buFont typeface="Wingdings" panose="05000000000000000000" pitchFamily="2" charset="2"/>
              <a:buNone/>
              <a:defRPr/>
            </a:pPr>
            <a:endParaRPr lang="zh-CN" altLang="en-US" sz="1400">
              <a:solidFill>
                <a:srgbClr val="0000CC"/>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defRPr/>
            </a:pPr>
            <a:r>
              <a:rPr lang="zh-CN" altLang="en-US" sz="1600">
                <a:solidFill>
                  <a:srgbClr val="0000CC"/>
                </a:solidFill>
                <a:effectLst/>
                <a:latin typeface="黑体" panose="02010609060101010101" pitchFamily="49" charset="-122"/>
                <a:ea typeface="黑体" panose="02010609060101010101" pitchFamily="49" charset="-122"/>
              </a:rPr>
              <a:t>第一章 投标邀请书（适用于邀请招标） </a:t>
            </a:r>
            <a:r>
              <a:rPr lang="zh-CN" altLang="en-US" sz="1600">
                <a:solidFill>
                  <a:schemeClr val="bg1"/>
                </a:solidFill>
                <a:effectLst/>
                <a:latin typeface="黑体" panose="02010609060101010101" pitchFamily="49" charset="-122"/>
                <a:ea typeface="黑体" panose="02010609060101010101" pitchFamily="49" charset="-122"/>
              </a:rPr>
              <a:t>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1. </a:t>
            </a:r>
            <a:r>
              <a:rPr lang="zh-CN" altLang="en-US" sz="1400">
                <a:solidFill>
                  <a:schemeClr val="bg1"/>
                </a:solidFill>
                <a:effectLst/>
                <a:latin typeface="黑体" panose="02010609060101010101" pitchFamily="49" charset="-122"/>
                <a:ea typeface="黑体" panose="02010609060101010101" pitchFamily="49" charset="-122"/>
              </a:rPr>
              <a:t>招标条件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2. </a:t>
            </a:r>
            <a:r>
              <a:rPr lang="zh-CN" altLang="en-US" sz="1400">
                <a:solidFill>
                  <a:schemeClr val="bg1"/>
                </a:solidFill>
                <a:effectLst/>
                <a:latin typeface="黑体" panose="02010609060101010101" pitchFamily="49" charset="-122"/>
                <a:ea typeface="黑体" panose="02010609060101010101" pitchFamily="49" charset="-122"/>
              </a:rPr>
              <a:t>项目概况与招标范围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3. </a:t>
            </a:r>
            <a:r>
              <a:rPr lang="zh-CN" altLang="en-US" sz="1400">
                <a:solidFill>
                  <a:schemeClr val="bg1"/>
                </a:solidFill>
                <a:effectLst/>
                <a:latin typeface="黑体" panose="02010609060101010101" pitchFamily="49" charset="-122"/>
                <a:ea typeface="黑体" panose="02010609060101010101" pitchFamily="49" charset="-122"/>
              </a:rPr>
              <a:t>投标人资格要求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4. </a:t>
            </a:r>
            <a:r>
              <a:rPr lang="zh-CN" altLang="en-US" sz="1400">
                <a:solidFill>
                  <a:schemeClr val="bg1"/>
                </a:solidFill>
                <a:effectLst/>
                <a:latin typeface="黑体" panose="02010609060101010101" pitchFamily="49" charset="-122"/>
                <a:ea typeface="黑体" panose="02010609060101010101" pitchFamily="49" charset="-122"/>
              </a:rPr>
              <a:t>招标文件的获取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5. </a:t>
            </a:r>
            <a:r>
              <a:rPr lang="zh-CN" altLang="en-US" sz="1400">
                <a:solidFill>
                  <a:schemeClr val="bg1"/>
                </a:solidFill>
                <a:effectLst/>
                <a:latin typeface="黑体" panose="02010609060101010101" pitchFamily="49" charset="-122"/>
                <a:ea typeface="黑体" panose="02010609060101010101" pitchFamily="49" charset="-122"/>
              </a:rPr>
              <a:t>投标文件的递交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6. </a:t>
            </a:r>
            <a:r>
              <a:rPr lang="zh-CN" altLang="en-US" sz="1400">
                <a:solidFill>
                  <a:schemeClr val="bg1"/>
                </a:solidFill>
                <a:effectLst/>
                <a:latin typeface="黑体" panose="02010609060101010101" pitchFamily="49" charset="-122"/>
                <a:ea typeface="黑体" panose="02010609060101010101" pitchFamily="49" charset="-122"/>
              </a:rPr>
              <a:t>确认   </a:t>
            </a:r>
          </a:p>
          <a:p>
            <a:pPr>
              <a:lnSpc>
                <a:spcPct val="80000"/>
              </a:lnSpc>
              <a:buFont typeface="Wingdings" panose="05000000000000000000" pitchFamily="2" charset="2"/>
              <a:buNone/>
              <a:defRPr/>
            </a:pPr>
            <a:r>
              <a:rPr lang="en-US" altLang="zh-CN" sz="1400">
                <a:solidFill>
                  <a:schemeClr val="bg1"/>
                </a:solidFill>
                <a:effectLst/>
                <a:latin typeface="黑体" panose="02010609060101010101" pitchFamily="49" charset="-122"/>
                <a:ea typeface="黑体" panose="02010609060101010101" pitchFamily="49" charset="-122"/>
              </a:rPr>
              <a:t>7. </a:t>
            </a:r>
            <a:r>
              <a:rPr lang="zh-CN" altLang="en-US" sz="1400">
                <a:solidFill>
                  <a:schemeClr val="bg1"/>
                </a:solidFill>
                <a:effectLst/>
                <a:latin typeface="黑体" panose="02010609060101010101" pitchFamily="49" charset="-122"/>
                <a:ea typeface="黑体" panose="02010609060101010101" pitchFamily="49" charset="-122"/>
              </a:rPr>
              <a:t>联系方式  </a:t>
            </a:r>
            <a:r>
              <a:rPr lang="zh-CN" altLang="en-US" sz="1400">
                <a:solidFill>
                  <a:schemeClr val="bg1"/>
                </a:solidFill>
                <a:effectLst/>
                <a:latin typeface="微软雅黑" panose="020B0503020204020204" pitchFamily="34" charset="-122"/>
                <a:ea typeface="微软雅黑" panose="020B0503020204020204" pitchFamily="34" charset="-122"/>
              </a:rPr>
              <a:t> </a:t>
            </a:r>
          </a:p>
          <a:p>
            <a:pPr>
              <a:lnSpc>
                <a:spcPct val="80000"/>
              </a:lnSpc>
              <a:buFont typeface="Wingdings" panose="05000000000000000000" pitchFamily="2" charset="2"/>
              <a:buNone/>
              <a:defRPr/>
            </a:pPr>
            <a:r>
              <a:rPr lang="zh-CN" altLang="en-US" sz="1000">
                <a:solidFill>
                  <a:schemeClr val="bg1"/>
                </a:solidFill>
                <a:effectLst/>
                <a:latin typeface="微软雅黑" panose="020B0503020204020204" pitchFamily="34" charset="-122"/>
                <a:ea typeface="微软雅黑" panose="020B0503020204020204" pitchFamily="34" charset="-122"/>
              </a:rPr>
              <a:t>    </a:t>
            </a:r>
          </a:p>
        </p:txBody>
      </p:sp>
      <p:sp>
        <p:nvSpPr>
          <p:cNvPr id="18435" name="Rectangle 4">
            <a:extLst>
              <a:ext uri="{FF2B5EF4-FFF2-40B4-BE49-F238E27FC236}">
                <a16:creationId xmlns:a16="http://schemas.microsoft.com/office/drawing/2014/main" id="{4C741628-A315-4CBE-AB01-6BA08B875736}"/>
              </a:ext>
            </a:extLst>
          </p:cNvPr>
          <p:cNvSpPr>
            <a:spLocks noChangeArrowheads="1"/>
          </p:cNvSpPr>
          <p:nvPr/>
        </p:nvSpPr>
        <p:spPr bwMode="auto">
          <a:xfrm>
            <a:off x="2208214" y="2060575"/>
            <a:ext cx="6523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r>
              <a:rPr kumimoji="1" lang="zh-CN" altLang="en-US">
                <a:solidFill>
                  <a:srgbClr val="003366"/>
                </a:solidFill>
                <a:ea typeface="黑体" panose="02010609060101010101" pitchFamily="49" charset="-122"/>
              </a:rPr>
              <a:t>其形式结构通常分章、条目，格式如下所示：</a:t>
            </a:r>
            <a:r>
              <a:rPr kumimoji="1" lang="zh-CN" altLang="en-US">
                <a:solidFill>
                  <a:srgbClr val="003366"/>
                </a:solidFill>
                <a:latin typeface="黑体" panose="02010609060101010101" pitchFamily="49" charset="-122"/>
                <a:ea typeface="黑体" panose="02010609060101010101" pitchFamily="49" charset="-122"/>
              </a:rPr>
              <a:t> </a:t>
            </a:r>
            <a:r>
              <a:rPr kumimoji="1" lang="zh-CN" altLang="en-US">
                <a:solidFill>
                  <a:srgbClr val="003366"/>
                </a:solidFill>
                <a:latin typeface="微软雅黑" panose="020B0503020204020204" pitchFamily="34" charset="-122"/>
                <a:ea typeface="微软雅黑" panose="020B0503020204020204" pitchFamily="34" charset="-122"/>
              </a:rPr>
              <a:t> </a:t>
            </a:r>
            <a:endParaRPr kumimoji="1" lang="zh-CN" altLang="en-US">
              <a:solidFill>
                <a:srgbClr val="003366"/>
              </a:solidFill>
              <a:ea typeface="微软雅黑" panose="020B0503020204020204" pitchFamily="34" charset="-122"/>
            </a:endParaRPr>
          </a:p>
        </p:txBody>
      </p:sp>
      <p:sp>
        <p:nvSpPr>
          <p:cNvPr id="405509" name="Rectangle 5">
            <a:extLst>
              <a:ext uri="{FF2B5EF4-FFF2-40B4-BE49-F238E27FC236}">
                <a16:creationId xmlns:a16="http://schemas.microsoft.com/office/drawing/2014/main" id="{F16F2E32-8174-4B52-9348-0DAB74857A37}"/>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8A53921B-2953-4C2C-8216-CA4112D158A8}"/>
              </a:ext>
            </a:extLst>
          </p:cNvPr>
          <p:cNvSpPr>
            <a:spLocks noGrp="1" noChangeArrowheads="1"/>
          </p:cNvSpPr>
          <p:nvPr>
            <p:ph type="body" idx="1"/>
          </p:nvPr>
        </p:nvSpPr>
        <p:spPr>
          <a:xfrm>
            <a:off x="2208213" y="2133600"/>
            <a:ext cx="7924800" cy="3600450"/>
          </a:xfrm>
        </p:spPr>
        <p:txBody>
          <a:bodyPr/>
          <a:lstStyle/>
          <a:p>
            <a:pPr>
              <a:buFont typeface="Wingdings" panose="05000000000000000000" pitchFamily="2" charset="2"/>
              <a:buNone/>
            </a:pPr>
            <a:r>
              <a:rPr lang="zh-CN" altLang="en-US" sz="1600">
                <a:solidFill>
                  <a:srgbClr val="0000CC"/>
                </a:solidFill>
                <a:effectLst/>
                <a:latin typeface="黑体" panose="02010609060101010101" pitchFamily="49" charset="-122"/>
                <a:ea typeface="黑体" panose="02010609060101010101" pitchFamily="49" charset="-122"/>
              </a:rPr>
              <a:t>第二章 投标人须知  </a:t>
            </a:r>
            <a:r>
              <a:rPr lang="zh-CN" altLang="en-US" sz="1600">
                <a:solidFill>
                  <a:srgbClr val="FF0000"/>
                </a:solidFill>
                <a:effectLst/>
                <a:latin typeface="黑体" panose="02010609060101010101" pitchFamily="49" charset="-122"/>
                <a:ea typeface="黑体" panose="02010609060101010101" pitchFamily="49" charset="-122"/>
              </a:rPr>
              <a:t>（招标文件的核心部分，重点阅读） </a:t>
            </a:r>
            <a:r>
              <a:rPr lang="zh-CN" altLang="en-US" sz="1200">
                <a:solidFill>
                  <a:srgbClr val="FF0000"/>
                </a:solidFill>
                <a:effectLst/>
                <a:latin typeface="黑体" panose="02010609060101010101" pitchFamily="49" charset="-122"/>
                <a:ea typeface="黑体" panose="02010609060101010101" pitchFamily="49" charset="-122"/>
              </a:rPr>
              <a:t> </a:t>
            </a:r>
            <a:r>
              <a:rPr lang="zh-CN" altLang="en-US" sz="1200">
                <a:solidFill>
                  <a:srgbClr val="0000CC"/>
                </a:solidFill>
                <a:effectLst/>
                <a:latin typeface="黑体" panose="02010609060101010101" pitchFamily="49" charset="-122"/>
                <a:ea typeface="黑体" panose="02010609060101010101" pitchFamily="49" charset="-122"/>
              </a:rPr>
              <a:t> </a:t>
            </a:r>
          </a:p>
          <a:p>
            <a:pPr>
              <a:buFont typeface="Wingdings" panose="05000000000000000000" pitchFamily="2" charset="2"/>
              <a:buNone/>
            </a:pPr>
            <a:endParaRPr lang="zh-CN" altLang="en-US" sz="1600">
              <a:solidFill>
                <a:srgbClr val="9900FF"/>
              </a:solidFill>
              <a:effectLst/>
              <a:latin typeface="黑体" panose="02010609060101010101" pitchFamily="49" charset="-122"/>
              <a:ea typeface="黑体" panose="02010609060101010101" pitchFamily="49" charset="-122"/>
            </a:endParaRPr>
          </a:p>
          <a:p>
            <a:pPr>
              <a:buClr>
                <a:schemeClr val="bg1"/>
              </a:buClr>
              <a:buFont typeface="Wingdings" panose="05000000000000000000" pitchFamily="2" charset="2"/>
              <a:buChar char="Ø"/>
            </a:pPr>
            <a:r>
              <a:rPr lang="zh-CN" altLang="en-US" sz="1600">
                <a:solidFill>
                  <a:schemeClr val="bg1"/>
                </a:solidFill>
                <a:effectLst/>
                <a:latin typeface="黑体" panose="02010609060101010101" pitchFamily="49" charset="-122"/>
                <a:ea typeface="黑体" panose="02010609060101010101" pitchFamily="49" charset="-122"/>
              </a:rPr>
              <a:t>投标人须知前附表       </a:t>
            </a:r>
          </a:p>
          <a:p>
            <a:pPr>
              <a:buClr>
                <a:schemeClr val="bg1"/>
              </a:buClr>
              <a:buFont typeface="Wingdings" panose="05000000000000000000" pitchFamily="2" charset="2"/>
              <a:buChar char="Ø"/>
            </a:pPr>
            <a:r>
              <a:rPr lang="zh-CN" altLang="en-US" sz="1600">
                <a:solidFill>
                  <a:schemeClr val="bg1"/>
                </a:solidFill>
                <a:effectLst/>
                <a:latin typeface="黑体" panose="02010609060101010101" pitchFamily="49" charset="-122"/>
                <a:ea typeface="黑体" panose="02010609060101010101" pitchFamily="49" charset="-122"/>
              </a:rPr>
              <a:t>附录：</a:t>
            </a:r>
          </a:p>
          <a:p>
            <a:pPr>
              <a:buFont typeface="Wingdings" panose="05000000000000000000" pitchFamily="2" charset="2"/>
              <a:buNone/>
            </a:pPr>
            <a:r>
              <a:rPr lang="zh-CN" altLang="en-US" sz="1600">
                <a:solidFill>
                  <a:schemeClr val="bg1"/>
                </a:solidFill>
                <a:effectLst/>
                <a:latin typeface="黑体" panose="02010609060101010101" pitchFamily="49" charset="-122"/>
                <a:ea typeface="黑体" panose="02010609060101010101" pitchFamily="49" charset="-122"/>
              </a:rPr>
              <a:t>      附录</a:t>
            </a:r>
            <a:r>
              <a:rPr lang="en-US" altLang="zh-CN" sz="1600">
                <a:solidFill>
                  <a:schemeClr val="bg1"/>
                </a:solidFill>
                <a:effectLst/>
                <a:latin typeface="黑体" panose="02010609060101010101" pitchFamily="49" charset="-122"/>
                <a:ea typeface="黑体" panose="02010609060101010101" pitchFamily="49" charset="-122"/>
              </a:rPr>
              <a:t>1  </a:t>
            </a:r>
            <a:r>
              <a:rPr lang="zh-CN" altLang="en-US" sz="1600">
                <a:solidFill>
                  <a:schemeClr val="bg1"/>
                </a:solidFill>
                <a:effectLst/>
                <a:latin typeface="黑体" panose="02010609060101010101" pitchFamily="49" charset="-122"/>
                <a:ea typeface="黑体" panose="02010609060101010101" pitchFamily="49" charset="-122"/>
              </a:rPr>
              <a:t>资格审查条件（资质最低条件）</a:t>
            </a:r>
          </a:p>
          <a:p>
            <a:pPr>
              <a:buFont typeface="Wingdings" panose="05000000000000000000" pitchFamily="2" charset="2"/>
              <a:buNone/>
            </a:pPr>
            <a:r>
              <a:rPr lang="zh-CN" altLang="en-US" sz="1600">
                <a:solidFill>
                  <a:schemeClr val="bg1"/>
                </a:solidFill>
                <a:effectLst/>
                <a:latin typeface="黑体" panose="02010609060101010101" pitchFamily="49" charset="-122"/>
                <a:ea typeface="黑体" panose="02010609060101010101" pitchFamily="49" charset="-122"/>
              </a:rPr>
              <a:t>      附录</a:t>
            </a:r>
            <a:r>
              <a:rPr lang="en-US" altLang="zh-CN" sz="1600">
                <a:solidFill>
                  <a:schemeClr val="bg1"/>
                </a:solidFill>
                <a:effectLst/>
                <a:latin typeface="黑体" panose="02010609060101010101" pitchFamily="49" charset="-122"/>
                <a:ea typeface="黑体" panose="02010609060101010101" pitchFamily="49" charset="-122"/>
              </a:rPr>
              <a:t>2  </a:t>
            </a:r>
            <a:r>
              <a:rPr lang="zh-CN" altLang="en-US" sz="1600">
                <a:solidFill>
                  <a:schemeClr val="bg1"/>
                </a:solidFill>
                <a:effectLst/>
                <a:latin typeface="黑体" panose="02010609060101010101" pitchFamily="49" charset="-122"/>
                <a:ea typeface="黑体" panose="02010609060101010101" pitchFamily="49" charset="-122"/>
              </a:rPr>
              <a:t>资格审查条件（财务最低要求）</a:t>
            </a:r>
          </a:p>
          <a:p>
            <a:pPr>
              <a:buFont typeface="Wingdings" panose="05000000000000000000" pitchFamily="2" charset="2"/>
              <a:buNone/>
            </a:pPr>
            <a:r>
              <a:rPr lang="zh-CN" altLang="en-US" sz="1600">
                <a:solidFill>
                  <a:schemeClr val="bg1"/>
                </a:solidFill>
                <a:effectLst/>
                <a:latin typeface="黑体" panose="02010609060101010101" pitchFamily="49" charset="-122"/>
                <a:ea typeface="黑体" panose="02010609060101010101" pitchFamily="49" charset="-122"/>
              </a:rPr>
              <a:t>      附录</a:t>
            </a:r>
            <a:r>
              <a:rPr lang="en-US" altLang="zh-CN" sz="1600">
                <a:solidFill>
                  <a:schemeClr val="bg1"/>
                </a:solidFill>
                <a:effectLst/>
                <a:latin typeface="黑体" panose="02010609060101010101" pitchFamily="49" charset="-122"/>
                <a:ea typeface="黑体" panose="02010609060101010101" pitchFamily="49" charset="-122"/>
              </a:rPr>
              <a:t>3  </a:t>
            </a:r>
            <a:r>
              <a:rPr lang="zh-CN" altLang="en-US" sz="1600">
                <a:solidFill>
                  <a:schemeClr val="bg1"/>
                </a:solidFill>
                <a:effectLst/>
                <a:latin typeface="黑体" panose="02010609060101010101" pitchFamily="49" charset="-122"/>
                <a:ea typeface="黑体" panose="02010609060101010101" pitchFamily="49" charset="-122"/>
              </a:rPr>
              <a:t>资格审查条件（业绩最低条件）</a:t>
            </a:r>
          </a:p>
          <a:p>
            <a:pPr>
              <a:buFont typeface="Wingdings" panose="05000000000000000000" pitchFamily="2" charset="2"/>
              <a:buNone/>
            </a:pPr>
            <a:r>
              <a:rPr lang="zh-CN" altLang="en-US" sz="1600">
                <a:solidFill>
                  <a:schemeClr val="bg1"/>
                </a:solidFill>
                <a:effectLst/>
                <a:latin typeface="黑体" panose="02010609060101010101" pitchFamily="49" charset="-122"/>
                <a:ea typeface="黑体" panose="02010609060101010101" pitchFamily="49" charset="-122"/>
              </a:rPr>
              <a:t>      附录</a:t>
            </a:r>
            <a:r>
              <a:rPr lang="en-US" altLang="zh-CN" sz="1600">
                <a:solidFill>
                  <a:schemeClr val="bg1"/>
                </a:solidFill>
                <a:effectLst/>
                <a:latin typeface="黑体" panose="02010609060101010101" pitchFamily="49" charset="-122"/>
                <a:ea typeface="黑体" panose="02010609060101010101" pitchFamily="49" charset="-122"/>
              </a:rPr>
              <a:t>4  </a:t>
            </a:r>
            <a:r>
              <a:rPr lang="zh-CN" altLang="en-US" sz="1600">
                <a:solidFill>
                  <a:schemeClr val="bg1"/>
                </a:solidFill>
                <a:effectLst/>
                <a:latin typeface="黑体" panose="02010609060101010101" pitchFamily="49" charset="-122"/>
                <a:ea typeface="黑体" panose="02010609060101010101" pitchFamily="49" charset="-122"/>
              </a:rPr>
              <a:t>资格审查条件（信誉最低条件）</a:t>
            </a:r>
          </a:p>
          <a:p>
            <a:pPr>
              <a:buFont typeface="Wingdings" panose="05000000000000000000" pitchFamily="2" charset="2"/>
              <a:buNone/>
            </a:pPr>
            <a:r>
              <a:rPr lang="zh-CN" altLang="en-US" sz="1600">
                <a:solidFill>
                  <a:schemeClr val="bg1"/>
                </a:solidFill>
                <a:effectLst/>
                <a:latin typeface="黑体" panose="02010609060101010101" pitchFamily="49" charset="-122"/>
                <a:ea typeface="黑体" panose="02010609060101010101" pitchFamily="49" charset="-122"/>
              </a:rPr>
              <a:t>      附录</a:t>
            </a:r>
            <a:r>
              <a:rPr lang="en-US" altLang="zh-CN" sz="1600">
                <a:solidFill>
                  <a:schemeClr val="bg1"/>
                </a:solidFill>
                <a:effectLst/>
                <a:latin typeface="黑体" panose="02010609060101010101" pitchFamily="49" charset="-122"/>
                <a:ea typeface="黑体" panose="02010609060101010101" pitchFamily="49" charset="-122"/>
              </a:rPr>
              <a:t>5  </a:t>
            </a:r>
            <a:r>
              <a:rPr lang="zh-CN" altLang="en-US" sz="1600">
                <a:solidFill>
                  <a:schemeClr val="bg1"/>
                </a:solidFill>
                <a:effectLst/>
                <a:latin typeface="黑体" panose="02010609060101010101" pitchFamily="49" charset="-122"/>
                <a:ea typeface="黑体" panose="02010609060101010101" pitchFamily="49" charset="-122"/>
              </a:rPr>
              <a:t>资格审查条件（项目经理和项目总工最低要求）</a:t>
            </a:r>
          </a:p>
          <a:p>
            <a:pPr>
              <a:buFont typeface="Wingdings" panose="05000000000000000000" pitchFamily="2" charset="2"/>
              <a:buNone/>
            </a:pPr>
            <a:r>
              <a:rPr lang="zh-CN" altLang="en-US" sz="1600">
                <a:solidFill>
                  <a:schemeClr val="bg1"/>
                </a:solidFill>
                <a:effectLst/>
                <a:latin typeface="黑体" panose="02010609060101010101" pitchFamily="49" charset="-122"/>
                <a:ea typeface="黑体" panose="02010609060101010101" pitchFamily="49" charset="-122"/>
              </a:rPr>
              <a:t>      附录</a:t>
            </a:r>
            <a:r>
              <a:rPr lang="en-US" altLang="zh-CN" sz="1600">
                <a:solidFill>
                  <a:schemeClr val="bg1"/>
                </a:solidFill>
                <a:effectLst/>
                <a:latin typeface="黑体" panose="02010609060101010101" pitchFamily="49" charset="-122"/>
                <a:ea typeface="黑体" panose="02010609060101010101" pitchFamily="49" charset="-122"/>
              </a:rPr>
              <a:t>6  </a:t>
            </a:r>
            <a:r>
              <a:rPr lang="zh-CN" altLang="en-US" sz="1600">
                <a:solidFill>
                  <a:schemeClr val="bg1"/>
                </a:solidFill>
                <a:effectLst/>
                <a:latin typeface="黑体" panose="02010609060101010101" pitchFamily="49" charset="-122"/>
                <a:ea typeface="黑体" panose="02010609060101010101" pitchFamily="49" charset="-122"/>
              </a:rPr>
              <a:t>资格审查条件（其他主要管理人员和技术人员最低条件）</a:t>
            </a:r>
          </a:p>
          <a:p>
            <a:pPr>
              <a:buFont typeface="Wingdings" panose="05000000000000000000" pitchFamily="2" charset="2"/>
              <a:buNone/>
            </a:pPr>
            <a:r>
              <a:rPr lang="zh-CN" altLang="en-US" sz="1600">
                <a:solidFill>
                  <a:schemeClr val="bg1"/>
                </a:solidFill>
                <a:effectLst/>
                <a:latin typeface="黑体" panose="02010609060101010101" pitchFamily="49" charset="-122"/>
                <a:ea typeface="黑体" panose="02010609060101010101" pitchFamily="49" charset="-122"/>
              </a:rPr>
              <a:t>      附录</a:t>
            </a:r>
            <a:r>
              <a:rPr lang="en-US" altLang="zh-CN" sz="1600">
                <a:solidFill>
                  <a:schemeClr val="bg1"/>
                </a:solidFill>
                <a:effectLst/>
                <a:latin typeface="黑体" panose="02010609060101010101" pitchFamily="49" charset="-122"/>
                <a:ea typeface="黑体" panose="02010609060101010101" pitchFamily="49" charset="-122"/>
              </a:rPr>
              <a:t>7  </a:t>
            </a:r>
            <a:r>
              <a:rPr lang="zh-CN" altLang="en-US" sz="1600">
                <a:solidFill>
                  <a:schemeClr val="bg1"/>
                </a:solidFill>
                <a:effectLst/>
                <a:latin typeface="黑体" panose="02010609060101010101" pitchFamily="49" charset="-122"/>
                <a:ea typeface="黑体" panose="02010609060101010101" pitchFamily="49" charset="-122"/>
              </a:rPr>
              <a:t>资格审查条件（主要机械设备和试验检测设备最低条件）</a:t>
            </a:r>
          </a:p>
          <a:p>
            <a:pPr>
              <a:buFont typeface="Wingdings" panose="05000000000000000000" pitchFamily="2" charset="2"/>
              <a:buNone/>
            </a:pPr>
            <a:r>
              <a:rPr lang="zh-CN" altLang="en-US" sz="1600">
                <a:solidFill>
                  <a:schemeClr val="bg1"/>
                </a:solidFill>
                <a:effectLst/>
                <a:latin typeface="黑体" panose="02010609060101010101" pitchFamily="49" charset="-122"/>
                <a:ea typeface="黑体" panose="02010609060101010101" pitchFamily="49" charset="-122"/>
              </a:rPr>
              <a:t>      附录</a:t>
            </a:r>
            <a:r>
              <a:rPr lang="en-US" altLang="zh-CN" sz="1600">
                <a:solidFill>
                  <a:schemeClr val="bg1"/>
                </a:solidFill>
                <a:effectLst/>
                <a:latin typeface="黑体" panose="02010609060101010101" pitchFamily="49" charset="-122"/>
                <a:ea typeface="黑体" panose="02010609060101010101" pitchFamily="49" charset="-122"/>
              </a:rPr>
              <a:t>8  </a:t>
            </a:r>
            <a:r>
              <a:rPr lang="zh-CN" altLang="en-US" sz="1600">
                <a:solidFill>
                  <a:schemeClr val="bg1"/>
                </a:solidFill>
                <a:effectLst/>
                <a:latin typeface="黑体" panose="02010609060101010101" pitchFamily="49" charset="-122"/>
                <a:ea typeface="黑体" panose="02010609060101010101" pitchFamily="49" charset="-122"/>
              </a:rPr>
              <a:t>项目说明</a:t>
            </a:r>
            <a:endParaRPr lang="en-US" altLang="zh-CN">
              <a:solidFill>
                <a:srgbClr val="9900FF"/>
              </a:solidFill>
              <a:effectLst/>
              <a:latin typeface="隶书" panose="02010509060101010101" pitchFamily="49" charset="-122"/>
              <a:ea typeface="隶书" panose="02010509060101010101" pitchFamily="49" charset="-122"/>
            </a:endParaRPr>
          </a:p>
        </p:txBody>
      </p:sp>
      <p:sp>
        <p:nvSpPr>
          <p:cNvPr id="406532" name="Rectangle 4">
            <a:extLst>
              <a:ext uri="{FF2B5EF4-FFF2-40B4-BE49-F238E27FC236}">
                <a16:creationId xmlns:a16="http://schemas.microsoft.com/office/drawing/2014/main" id="{820E72BC-D04F-4806-A24F-9BF82834DD5A}"/>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9AE0F64A-6506-4F89-BF50-33E3479FE269}"/>
              </a:ext>
            </a:extLst>
          </p:cNvPr>
          <p:cNvSpPr>
            <a:spLocks noGrp="1" noChangeArrowheads="1"/>
          </p:cNvSpPr>
          <p:nvPr>
            <p:ph type="body" idx="1"/>
          </p:nvPr>
        </p:nvSpPr>
        <p:spPr>
          <a:xfrm>
            <a:off x="2135188" y="2276476"/>
            <a:ext cx="7924800" cy="3673475"/>
          </a:xfrm>
          <a:noFill/>
          <a:extLst>
            <a:ext uri="{909E8E84-426E-40DD-AFC4-6F175D3DCCD1}">
              <a14:hiddenFill xmlns:a14="http://schemas.microsoft.com/office/drawing/2010/main">
                <a:solidFill>
                  <a:schemeClr val="accent1"/>
                </a:solidFill>
              </a14:hiddenFill>
            </a:ext>
          </a:extLst>
        </p:spPr>
        <p:txBody>
          <a:bodyPr/>
          <a:lstStyle/>
          <a:p>
            <a:pPr>
              <a:lnSpc>
                <a:spcPct val="80000"/>
              </a:lnSpc>
              <a:buFont typeface="Wingdings" panose="05000000000000000000" pitchFamily="2" charset="2"/>
              <a:buNone/>
            </a:pPr>
            <a:r>
              <a:rPr lang="zh-CN" altLang="en-US" sz="1600">
                <a:solidFill>
                  <a:srgbClr val="0000CC"/>
                </a:solidFill>
                <a:effectLst/>
                <a:latin typeface="黑体" panose="02010609060101010101" pitchFamily="49" charset="-122"/>
                <a:ea typeface="黑体" panose="02010609060101010101" pitchFamily="49" charset="-122"/>
              </a:rPr>
              <a:t>第三章 评标办法（合理低价法）</a:t>
            </a:r>
            <a:r>
              <a:rPr lang="zh-CN" altLang="en-US" sz="1400">
                <a:solidFill>
                  <a:schemeClr val="bg1"/>
                </a:solidFill>
                <a:effectLst/>
                <a:latin typeface="黑体" panose="02010609060101010101" pitchFamily="49" charset="-122"/>
                <a:ea typeface="黑体" panose="02010609060101010101" pitchFamily="49" charset="-122"/>
              </a:rPr>
              <a:t>  </a:t>
            </a:r>
          </a:p>
          <a:p>
            <a:pPr>
              <a:lnSpc>
                <a:spcPct val="80000"/>
              </a:lnSpc>
              <a:buFont typeface="Wingdings" panose="05000000000000000000" pitchFamily="2" charset="2"/>
              <a:buNone/>
            </a:pPr>
            <a:endParaRPr lang="zh-CN" altLang="en-US" sz="1400">
              <a:solidFill>
                <a:schemeClr val="bg1"/>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pPr>
            <a:r>
              <a:rPr lang="zh-CN" altLang="en-US" sz="1400">
                <a:solidFill>
                  <a:schemeClr val="bg1"/>
                </a:solidFill>
                <a:effectLst/>
                <a:latin typeface="黑体" panose="02010609060101010101" pitchFamily="49" charset="-122"/>
                <a:ea typeface="黑体" panose="02010609060101010101" pitchFamily="49" charset="-122"/>
              </a:rPr>
              <a:t>评标办法前附表（了解以下三个方面内容）</a:t>
            </a:r>
          </a:p>
          <a:p>
            <a:pPr>
              <a:lnSpc>
                <a:spcPct val="80000"/>
              </a:lnSpc>
              <a:buFont typeface="Wingdings" panose="05000000000000000000" pitchFamily="2" charset="2"/>
              <a:buNone/>
            </a:pPr>
            <a:endParaRPr lang="zh-CN" altLang="en-US" sz="1400">
              <a:solidFill>
                <a:schemeClr val="bg1"/>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pPr>
            <a:r>
              <a:rPr lang="zh-CN" altLang="en-US" sz="1400">
                <a:solidFill>
                  <a:schemeClr val="bg1"/>
                </a:solidFill>
                <a:effectLst/>
                <a:latin typeface="黑体" panose="02010609060101010101" pitchFamily="49" charset="-122"/>
                <a:ea typeface="黑体" panose="02010609060101010101" pitchFamily="49" charset="-122"/>
              </a:rPr>
              <a:t>评标方法    </a:t>
            </a:r>
          </a:p>
          <a:p>
            <a:pPr>
              <a:lnSpc>
                <a:spcPct val="80000"/>
              </a:lnSpc>
              <a:buFont typeface="Wingdings" panose="05000000000000000000" pitchFamily="2" charset="2"/>
              <a:buNone/>
            </a:pPr>
            <a:r>
              <a:rPr lang="zh-CN" altLang="en-US" sz="1400">
                <a:solidFill>
                  <a:schemeClr val="bg1"/>
                </a:solidFill>
                <a:effectLst/>
                <a:latin typeface="黑体" panose="02010609060101010101" pitchFamily="49" charset="-122"/>
                <a:ea typeface="黑体" panose="02010609060101010101" pitchFamily="49" charset="-122"/>
              </a:rPr>
              <a:t>形式评审与响应性评审标准   </a:t>
            </a:r>
          </a:p>
          <a:p>
            <a:pPr>
              <a:lnSpc>
                <a:spcPct val="80000"/>
              </a:lnSpc>
              <a:buFont typeface="Wingdings" panose="05000000000000000000" pitchFamily="2" charset="2"/>
              <a:buNone/>
            </a:pPr>
            <a:r>
              <a:rPr lang="zh-CN" altLang="en-US" sz="1400">
                <a:solidFill>
                  <a:schemeClr val="bg1"/>
                </a:solidFill>
                <a:effectLst/>
                <a:latin typeface="黑体" panose="02010609060101010101" pitchFamily="49" charset="-122"/>
                <a:ea typeface="黑体" panose="02010609060101010101" pitchFamily="49" charset="-122"/>
              </a:rPr>
              <a:t>资格评审标准 </a:t>
            </a:r>
            <a:endParaRPr lang="en-US" altLang="zh-CN" sz="1400">
              <a:solidFill>
                <a:schemeClr val="bg1"/>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pPr>
            <a:endParaRPr lang="zh-CN" altLang="en-US" sz="1400">
              <a:solidFill>
                <a:schemeClr val="bg1"/>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pPr>
            <a:endParaRPr lang="zh-CN" altLang="en-US" sz="1400">
              <a:solidFill>
                <a:schemeClr val="bg1"/>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pPr>
            <a:r>
              <a:rPr lang="zh-CN" altLang="en-US" sz="1400">
                <a:solidFill>
                  <a:schemeClr val="bg1"/>
                </a:solidFill>
                <a:effectLst/>
                <a:latin typeface="黑体" panose="02010609060101010101" pitchFamily="49" charset="-122"/>
                <a:ea typeface="黑体" panose="02010609060101010101" pitchFamily="49" charset="-122"/>
              </a:rPr>
              <a:t>分值构成</a:t>
            </a:r>
          </a:p>
          <a:p>
            <a:pPr>
              <a:lnSpc>
                <a:spcPct val="80000"/>
              </a:lnSpc>
              <a:buFont typeface="Wingdings" panose="05000000000000000000" pitchFamily="2" charset="2"/>
              <a:buNone/>
            </a:pPr>
            <a:r>
              <a:rPr lang="zh-CN" altLang="en-US" sz="1400">
                <a:solidFill>
                  <a:schemeClr val="bg1"/>
                </a:solidFill>
                <a:effectLst/>
                <a:latin typeface="黑体" panose="02010609060101010101" pitchFamily="49" charset="-122"/>
                <a:ea typeface="黑体" panose="02010609060101010101" pitchFamily="49" charset="-122"/>
              </a:rPr>
              <a:t>评标基准价计算方法 </a:t>
            </a:r>
          </a:p>
          <a:p>
            <a:pPr>
              <a:lnSpc>
                <a:spcPct val="80000"/>
              </a:lnSpc>
              <a:buFont typeface="Wingdings" panose="05000000000000000000" pitchFamily="2" charset="2"/>
              <a:buNone/>
            </a:pPr>
            <a:r>
              <a:rPr lang="zh-CN" altLang="en-US" sz="1400">
                <a:solidFill>
                  <a:schemeClr val="bg1"/>
                </a:solidFill>
                <a:effectLst/>
                <a:latin typeface="黑体" panose="02010609060101010101" pitchFamily="49" charset="-122"/>
                <a:ea typeface="黑体" panose="02010609060101010101" pitchFamily="49" charset="-122"/>
              </a:rPr>
              <a:t>评标价的偏差率计算公式</a:t>
            </a:r>
          </a:p>
          <a:p>
            <a:pPr>
              <a:lnSpc>
                <a:spcPct val="80000"/>
              </a:lnSpc>
              <a:buFont typeface="Wingdings" panose="05000000000000000000" pitchFamily="2" charset="2"/>
              <a:buNone/>
            </a:pPr>
            <a:r>
              <a:rPr lang="zh-CN" altLang="en-US" sz="1400">
                <a:solidFill>
                  <a:schemeClr val="bg1"/>
                </a:solidFill>
                <a:effectLst/>
                <a:latin typeface="黑体" panose="02010609060101010101" pitchFamily="49" charset="-122"/>
                <a:ea typeface="黑体" panose="02010609060101010101" pitchFamily="49" charset="-122"/>
              </a:rPr>
              <a:t>评标价计算</a:t>
            </a:r>
          </a:p>
          <a:p>
            <a:pPr>
              <a:lnSpc>
                <a:spcPct val="80000"/>
              </a:lnSpc>
              <a:buFont typeface="Wingdings" panose="05000000000000000000" pitchFamily="2" charset="2"/>
              <a:buNone/>
            </a:pPr>
            <a:endParaRPr lang="zh-CN" altLang="en-US" sz="1400">
              <a:solidFill>
                <a:schemeClr val="bg1"/>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pPr>
            <a:endParaRPr lang="zh-CN" altLang="en-US" sz="1400">
              <a:solidFill>
                <a:schemeClr val="bg1"/>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pPr>
            <a:r>
              <a:rPr lang="zh-CN" altLang="en-US" sz="1400">
                <a:solidFill>
                  <a:schemeClr val="bg1"/>
                </a:solidFill>
                <a:effectLst/>
                <a:latin typeface="黑体" panose="02010609060101010101" pitchFamily="49" charset="-122"/>
                <a:ea typeface="黑体" panose="02010609060101010101" pitchFamily="49" charset="-122"/>
              </a:rPr>
              <a:t>需要补充的其他内容</a:t>
            </a:r>
          </a:p>
        </p:txBody>
      </p:sp>
      <p:sp>
        <p:nvSpPr>
          <p:cNvPr id="410628" name="Rectangle 4">
            <a:extLst>
              <a:ext uri="{FF2B5EF4-FFF2-40B4-BE49-F238E27FC236}">
                <a16:creationId xmlns:a16="http://schemas.microsoft.com/office/drawing/2014/main" id="{FA2F1F95-EF1A-4B8D-BBCF-A71C0099AEE4}"/>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
        <p:nvSpPr>
          <p:cNvPr id="20484" name="AutoShape 5">
            <a:extLst>
              <a:ext uri="{FF2B5EF4-FFF2-40B4-BE49-F238E27FC236}">
                <a16:creationId xmlns:a16="http://schemas.microsoft.com/office/drawing/2014/main" id="{1EA6B000-9810-4A02-8137-6083DF22FB6B}"/>
              </a:ext>
            </a:extLst>
          </p:cNvPr>
          <p:cNvSpPr>
            <a:spLocks noChangeArrowheads="1"/>
          </p:cNvSpPr>
          <p:nvPr/>
        </p:nvSpPr>
        <p:spPr bwMode="auto">
          <a:xfrm>
            <a:off x="2208213" y="3068638"/>
            <a:ext cx="3816350" cy="863600"/>
          </a:xfrm>
          <a:prstGeom prst="rightArrowCallout">
            <a:avLst>
              <a:gd name="adj1" fmla="val 25000"/>
              <a:gd name="adj2" fmla="val 25000"/>
              <a:gd name="adj3" fmla="val 73652"/>
              <a:gd name="adj4" fmla="val 66667"/>
            </a:avLst>
          </a:prstGeom>
          <a:noFill/>
          <a:ln w="25400" cap="sq">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0485" name="Text Box 7">
            <a:extLst>
              <a:ext uri="{FF2B5EF4-FFF2-40B4-BE49-F238E27FC236}">
                <a16:creationId xmlns:a16="http://schemas.microsoft.com/office/drawing/2014/main" id="{C5A5DF3F-424A-49C7-BD02-32122567060C}"/>
              </a:ext>
            </a:extLst>
          </p:cNvPr>
          <p:cNvSpPr txBox="1">
            <a:spLocks noChangeArrowheads="1"/>
          </p:cNvSpPr>
          <p:nvPr/>
        </p:nvSpPr>
        <p:spPr bwMode="auto">
          <a:xfrm>
            <a:off x="6167438" y="3068638"/>
            <a:ext cx="360045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50000"/>
              </a:spcBef>
              <a:spcAft>
                <a:spcPct val="0"/>
              </a:spcAft>
            </a:pPr>
            <a:r>
              <a:rPr lang="zh-CN" altLang="en-US" sz="1600">
                <a:solidFill>
                  <a:srgbClr val="FF0000"/>
                </a:solidFill>
                <a:latin typeface="黑体" panose="02010609060101010101" pitchFamily="49" charset="-122"/>
                <a:ea typeface="黑体" panose="02010609060101010101" pitchFamily="49" charset="-122"/>
              </a:rPr>
              <a:t>评委审查标书的主要依据，在做标和检查标书时候必须逐条对应检查，绝不能出错。</a:t>
            </a:r>
          </a:p>
        </p:txBody>
      </p:sp>
      <p:sp>
        <p:nvSpPr>
          <p:cNvPr id="20486" name="AutoShape 8">
            <a:extLst>
              <a:ext uri="{FF2B5EF4-FFF2-40B4-BE49-F238E27FC236}">
                <a16:creationId xmlns:a16="http://schemas.microsoft.com/office/drawing/2014/main" id="{6C17FBAC-3A98-4677-BC40-0F27B47745F1}"/>
              </a:ext>
            </a:extLst>
          </p:cNvPr>
          <p:cNvSpPr>
            <a:spLocks noChangeArrowheads="1"/>
          </p:cNvSpPr>
          <p:nvPr/>
        </p:nvSpPr>
        <p:spPr bwMode="auto">
          <a:xfrm>
            <a:off x="2208214" y="4149726"/>
            <a:ext cx="3887787" cy="1008063"/>
          </a:xfrm>
          <a:prstGeom prst="rightArrowCallout">
            <a:avLst>
              <a:gd name="adj1" fmla="val 25000"/>
              <a:gd name="adj2" fmla="val 25000"/>
              <a:gd name="adj3" fmla="val 64278"/>
              <a:gd name="adj4" fmla="val 66667"/>
            </a:avLst>
          </a:prstGeom>
          <a:noFill/>
          <a:ln w="25400" cap="sq">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0487" name="Text Box 10">
            <a:extLst>
              <a:ext uri="{FF2B5EF4-FFF2-40B4-BE49-F238E27FC236}">
                <a16:creationId xmlns:a16="http://schemas.microsoft.com/office/drawing/2014/main" id="{02E0F7EF-FE0D-4C73-BEB4-9522658DF799}"/>
              </a:ext>
            </a:extLst>
          </p:cNvPr>
          <p:cNvSpPr txBox="1">
            <a:spLocks noChangeArrowheads="1"/>
          </p:cNvSpPr>
          <p:nvPr/>
        </p:nvSpPr>
        <p:spPr bwMode="auto">
          <a:xfrm>
            <a:off x="6248400" y="4454525"/>
            <a:ext cx="3600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50000"/>
              </a:spcBef>
              <a:spcAft>
                <a:spcPct val="0"/>
              </a:spcAft>
            </a:pPr>
            <a:r>
              <a:rPr lang="zh-CN" altLang="en-US" sz="1600">
                <a:solidFill>
                  <a:srgbClr val="FF0000"/>
                </a:solidFill>
                <a:latin typeface="黑体" panose="02010609060101010101" pitchFamily="49" charset="-122"/>
                <a:ea typeface="黑体" panose="02010609060101010101" pitchFamily="49" charset="-122"/>
              </a:rPr>
              <a:t>投标单位计算得分和排名的依据</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2675" name="Rectangle 3">
            <a:extLst>
              <a:ext uri="{FF2B5EF4-FFF2-40B4-BE49-F238E27FC236}">
                <a16:creationId xmlns:a16="http://schemas.microsoft.com/office/drawing/2014/main" id="{90D8317A-9CDC-4A1F-9201-2DEEED5C7DFC}"/>
              </a:ext>
            </a:extLst>
          </p:cNvPr>
          <p:cNvSpPr>
            <a:spLocks noGrp="1" noChangeArrowheads="1"/>
          </p:cNvSpPr>
          <p:nvPr>
            <p:ph type="body" idx="1"/>
          </p:nvPr>
        </p:nvSpPr>
        <p:spPr>
          <a:xfrm>
            <a:off x="2208213" y="2060575"/>
            <a:ext cx="7924800" cy="4572000"/>
          </a:xfrm>
        </p:spPr>
        <p:txBody>
          <a:bodyPr/>
          <a:lstStyle/>
          <a:p>
            <a:pPr>
              <a:lnSpc>
                <a:spcPct val="80000"/>
              </a:lnSpc>
              <a:buFont typeface="Wingdings" panose="05000000000000000000" pitchFamily="2" charset="2"/>
              <a:buNone/>
              <a:defRPr/>
            </a:pPr>
            <a:r>
              <a:rPr lang="zh-CN" altLang="en-US" sz="1600">
                <a:solidFill>
                  <a:srgbClr val="0000CC"/>
                </a:solidFill>
                <a:effectLst/>
                <a:latin typeface="黑体" panose="02010609060101010101" pitchFamily="49" charset="-122"/>
                <a:ea typeface="黑体" panose="02010609060101010101" pitchFamily="49" charset="-122"/>
              </a:rPr>
              <a:t>第四章 合同条款及格式 </a:t>
            </a:r>
            <a:r>
              <a:rPr lang="zh-CN" altLang="en-US" sz="1200">
                <a:solidFill>
                  <a:srgbClr val="0000CC"/>
                </a:solidFill>
                <a:effectLst/>
                <a:latin typeface="黑体" panose="02010609060101010101" pitchFamily="49" charset="-122"/>
                <a:ea typeface="黑体" panose="02010609060101010101" pitchFamily="49" charset="-122"/>
              </a:rPr>
              <a:t> </a:t>
            </a:r>
          </a:p>
          <a:p>
            <a:pPr>
              <a:lnSpc>
                <a:spcPct val="80000"/>
              </a:lnSpc>
              <a:buFont typeface="Wingdings" panose="05000000000000000000" pitchFamily="2" charset="2"/>
              <a:buNone/>
              <a:defRPr/>
            </a:pPr>
            <a:r>
              <a:rPr lang="zh-CN" altLang="en-US" sz="1200">
                <a:solidFill>
                  <a:srgbClr val="0000CC"/>
                </a:solidFill>
                <a:effectLst/>
                <a:latin typeface="黑体" panose="02010609060101010101" pitchFamily="49" charset="-122"/>
                <a:ea typeface="黑体" panose="02010609060101010101" pitchFamily="49" charset="-122"/>
              </a:rPr>
              <a:t>   </a:t>
            </a:r>
          </a:p>
          <a:p>
            <a:pPr>
              <a:lnSpc>
                <a:spcPct val="80000"/>
              </a:lnSpc>
              <a:buFont typeface="Wingdings" panose="05000000000000000000" pitchFamily="2" charset="2"/>
              <a:buNone/>
              <a:defRPr/>
            </a:pPr>
            <a:r>
              <a:rPr lang="zh-CN" altLang="en-US" sz="1200">
                <a:solidFill>
                  <a:schemeClr val="bg1"/>
                </a:solidFill>
                <a:effectLst/>
                <a:latin typeface="黑体" panose="02010609060101010101" pitchFamily="49" charset="-122"/>
                <a:ea typeface="黑体" panose="02010609060101010101" pitchFamily="49" charset="-122"/>
              </a:rPr>
              <a:t>第一节 通用合同条款  </a:t>
            </a:r>
          </a:p>
          <a:p>
            <a:pPr>
              <a:lnSpc>
                <a:spcPct val="80000"/>
              </a:lnSpc>
              <a:buFont typeface="Wingdings" panose="05000000000000000000" pitchFamily="2" charset="2"/>
              <a:buNone/>
              <a:defRPr/>
            </a:pPr>
            <a:endParaRPr lang="zh-CN" altLang="en-US" sz="1200">
              <a:solidFill>
                <a:schemeClr val="bg1"/>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defRPr/>
            </a:pPr>
            <a:r>
              <a:rPr lang="zh-CN" altLang="en-US" sz="1200">
                <a:solidFill>
                  <a:schemeClr val="bg1"/>
                </a:solidFill>
                <a:effectLst/>
                <a:latin typeface="黑体" panose="02010609060101010101" pitchFamily="49" charset="-122"/>
                <a:ea typeface="黑体" panose="02010609060101010101" pitchFamily="49" charset="-122"/>
              </a:rPr>
              <a:t>第二节 公路工程专用合同条款 </a:t>
            </a:r>
          </a:p>
          <a:p>
            <a:pPr>
              <a:lnSpc>
                <a:spcPct val="80000"/>
              </a:lnSpc>
              <a:buFont typeface="Wingdings" panose="05000000000000000000" pitchFamily="2" charset="2"/>
              <a:buNone/>
              <a:defRPr/>
            </a:pPr>
            <a:endParaRPr lang="zh-CN" altLang="en-US" sz="1200">
              <a:solidFill>
                <a:schemeClr val="bg1"/>
              </a:solidFill>
              <a:effectLst/>
              <a:latin typeface="黑体" panose="02010609060101010101" pitchFamily="49" charset="-122"/>
              <a:ea typeface="黑体" panose="02010609060101010101" pitchFamily="49" charset="-122"/>
            </a:endParaRPr>
          </a:p>
          <a:p>
            <a:pPr>
              <a:lnSpc>
                <a:spcPct val="80000"/>
              </a:lnSpc>
              <a:buFont typeface="Wingdings" panose="05000000000000000000" pitchFamily="2" charset="2"/>
              <a:buNone/>
              <a:defRPr/>
            </a:pPr>
            <a:r>
              <a:rPr lang="zh-CN" altLang="en-US" sz="1200">
                <a:solidFill>
                  <a:schemeClr val="bg1"/>
                </a:solidFill>
                <a:effectLst/>
                <a:latin typeface="黑体" panose="02010609060101010101" pitchFamily="49" charset="-122"/>
                <a:ea typeface="黑体" panose="02010609060101010101" pitchFamily="49" charset="-122"/>
              </a:rPr>
              <a:t>        项目专用合同条款数据表</a:t>
            </a:r>
          </a:p>
          <a:p>
            <a:pPr>
              <a:buFont typeface="Wingdings" panose="05000000000000000000" pitchFamily="2" charset="2"/>
              <a:buNone/>
              <a:defRPr/>
            </a:pPr>
            <a:r>
              <a:rPr lang="zh-CN" altLang="en-US" sz="1200">
                <a:solidFill>
                  <a:schemeClr val="bg1"/>
                </a:solidFill>
                <a:effectLst/>
                <a:latin typeface="黑体" panose="02010609060101010101" pitchFamily="49" charset="-122"/>
                <a:ea typeface="黑体" panose="02010609060101010101" pitchFamily="49" charset="-122"/>
              </a:rPr>
              <a:t>        项目专用合同条款</a:t>
            </a:r>
          </a:p>
          <a:p>
            <a:pPr>
              <a:buFont typeface="Wingdings" panose="05000000000000000000" pitchFamily="2" charset="2"/>
              <a:buNone/>
              <a:defRPr/>
            </a:pPr>
            <a:endParaRPr lang="zh-CN" altLang="en-US" sz="1200">
              <a:solidFill>
                <a:schemeClr val="bg1"/>
              </a:solidFill>
              <a:effectLst/>
              <a:latin typeface="黑体" panose="02010609060101010101" pitchFamily="49" charset="-122"/>
              <a:ea typeface="黑体" panose="02010609060101010101" pitchFamily="49" charset="-122"/>
            </a:endParaRPr>
          </a:p>
          <a:p>
            <a:pPr>
              <a:buFont typeface="Wingdings" panose="05000000000000000000" pitchFamily="2" charset="2"/>
              <a:buNone/>
              <a:defRPr/>
            </a:pPr>
            <a:r>
              <a:rPr lang="en-US" altLang="zh-CN" sz="1200">
                <a:solidFill>
                  <a:schemeClr val="bg1"/>
                </a:solidFill>
                <a:effectLst/>
                <a:latin typeface="黑体" panose="02010609060101010101" pitchFamily="49" charset="-122"/>
                <a:ea typeface="黑体" panose="02010609060101010101" pitchFamily="49" charset="-122"/>
              </a:rPr>
              <a:t>        1. </a:t>
            </a:r>
            <a:r>
              <a:rPr lang="zh-CN" altLang="en-US" sz="1200">
                <a:solidFill>
                  <a:schemeClr val="bg1"/>
                </a:solidFill>
                <a:effectLst/>
                <a:latin typeface="黑体" panose="02010609060101010101" pitchFamily="49" charset="-122"/>
                <a:ea typeface="黑体" panose="02010609060101010101" pitchFamily="49" charset="-122"/>
              </a:rPr>
              <a:t>一般约定   </a:t>
            </a:r>
          </a:p>
          <a:p>
            <a:pPr>
              <a:buFont typeface="Wingdings" panose="05000000000000000000" pitchFamily="2" charset="2"/>
              <a:buNone/>
              <a:defRPr/>
            </a:pPr>
            <a:r>
              <a:rPr lang="en-US" altLang="zh-CN" sz="1200">
                <a:solidFill>
                  <a:schemeClr val="bg1"/>
                </a:solidFill>
                <a:effectLst/>
                <a:latin typeface="黑体" panose="02010609060101010101" pitchFamily="49" charset="-122"/>
                <a:ea typeface="黑体" panose="02010609060101010101" pitchFamily="49" charset="-122"/>
              </a:rPr>
              <a:t>           1.4 </a:t>
            </a:r>
            <a:r>
              <a:rPr lang="zh-CN" altLang="en-US" sz="1200">
                <a:solidFill>
                  <a:schemeClr val="bg1"/>
                </a:solidFill>
                <a:effectLst/>
                <a:latin typeface="黑体" panose="02010609060101010101" pitchFamily="49" charset="-122"/>
                <a:ea typeface="黑体" panose="02010609060101010101" pitchFamily="49" charset="-122"/>
              </a:rPr>
              <a:t>合同文件的优先顺序    </a:t>
            </a:r>
          </a:p>
          <a:p>
            <a:pPr>
              <a:buFont typeface="Wingdings" panose="05000000000000000000" pitchFamily="2" charset="2"/>
              <a:buNone/>
              <a:defRPr/>
            </a:pPr>
            <a:r>
              <a:rPr lang="zh-CN" altLang="en-US" sz="1200">
                <a:solidFill>
                  <a:schemeClr val="bg1"/>
                </a:solidFill>
                <a:effectLst/>
                <a:latin typeface="黑体" panose="02010609060101010101" pitchFamily="49" charset="-122"/>
                <a:ea typeface="黑体" panose="02010609060101010101" pitchFamily="49" charset="-122"/>
              </a:rPr>
              <a:t>           </a:t>
            </a:r>
            <a:r>
              <a:rPr lang="en-US" altLang="zh-CN" sz="1200">
                <a:solidFill>
                  <a:schemeClr val="bg1"/>
                </a:solidFill>
                <a:effectLst/>
                <a:latin typeface="黑体" panose="02010609060101010101" pitchFamily="49" charset="-122"/>
                <a:ea typeface="黑体" panose="02010609060101010101" pitchFamily="49" charset="-122"/>
              </a:rPr>
              <a:t>1.6 </a:t>
            </a:r>
            <a:r>
              <a:rPr lang="zh-CN" altLang="en-US" sz="1200">
                <a:solidFill>
                  <a:schemeClr val="bg1"/>
                </a:solidFill>
                <a:effectLst/>
                <a:latin typeface="黑体" panose="02010609060101010101" pitchFamily="49" charset="-122"/>
                <a:ea typeface="黑体" panose="02010609060101010101" pitchFamily="49" charset="-122"/>
              </a:rPr>
              <a:t>图纸和承包人文件</a:t>
            </a:r>
          </a:p>
          <a:p>
            <a:pPr>
              <a:buFont typeface="Wingdings" panose="05000000000000000000" pitchFamily="2" charset="2"/>
              <a:buNone/>
              <a:defRPr/>
            </a:pPr>
            <a:r>
              <a:rPr lang="zh-CN" altLang="en-US" sz="1200">
                <a:solidFill>
                  <a:schemeClr val="bg1"/>
                </a:solidFill>
                <a:effectLst/>
                <a:latin typeface="黑体" panose="02010609060101010101" pitchFamily="49" charset="-122"/>
                <a:ea typeface="黑体" panose="02010609060101010101" pitchFamily="49" charset="-122"/>
              </a:rPr>
              <a:t>        </a:t>
            </a:r>
            <a:r>
              <a:rPr lang="en-US" altLang="zh-CN" sz="1200">
                <a:solidFill>
                  <a:schemeClr val="bg1"/>
                </a:solidFill>
                <a:effectLst/>
                <a:latin typeface="黑体" panose="02010609060101010101" pitchFamily="49" charset="-122"/>
                <a:ea typeface="黑体" panose="02010609060101010101" pitchFamily="49" charset="-122"/>
              </a:rPr>
              <a:t>4. </a:t>
            </a:r>
            <a:r>
              <a:rPr lang="zh-CN" altLang="en-US" sz="1200">
                <a:solidFill>
                  <a:schemeClr val="bg1"/>
                </a:solidFill>
                <a:effectLst/>
                <a:latin typeface="黑体" panose="02010609060101010101" pitchFamily="49" charset="-122"/>
                <a:ea typeface="黑体" panose="02010609060101010101" pitchFamily="49" charset="-122"/>
              </a:rPr>
              <a:t>承包人      </a:t>
            </a:r>
          </a:p>
          <a:p>
            <a:pPr>
              <a:buFont typeface="Wingdings" panose="05000000000000000000" pitchFamily="2" charset="2"/>
              <a:buNone/>
              <a:defRPr/>
            </a:pPr>
            <a:r>
              <a:rPr lang="en-US" altLang="zh-CN" sz="1200">
                <a:solidFill>
                  <a:schemeClr val="bg1"/>
                </a:solidFill>
                <a:effectLst/>
                <a:latin typeface="黑体" panose="02010609060101010101" pitchFamily="49" charset="-122"/>
                <a:ea typeface="黑体" panose="02010609060101010101" pitchFamily="49" charset="-122"/>
              </a:rPr>
              <a:t>           4.1 </a:t>
            </a:r>
            <a:r>
              <a:rPr lang="zh-CN" altLang="en-US" sz="1200">
                <a:solidFill>
                  <a:schemeClr val="bg1"/>
                </a:solidFill>
                <a:effectLst/>
                <a:latin typeface="黑体" panose="02010609060101010101" pitchFamily="49" charset="-122"/>
                <a:ea typeface="黑体" panose="02010609060101010101" pitchFamily="49" charset="-122"/>
              </a:rPr>
              <a:t>承包人的一般义务 </a:t>
            </a:r>
          </a:p>
          <a:p>
            <a:pPr>
              <a:buFont typeface="Wingdings" panose="05000000000000000000" pitchFamily="2" charset="2"/>
              <a:buNone/>
              <a:defRPr/>
            </a:pPr>
            <a:r>
              <a:rPr lang="en-US" altLang="zh-CN" sz="1200">
                <a:solidFill>
                  <a:schemeClr val="bg1"/>
                </a:solidFill>
                <a:effectLst/>
                <a:latin typeface="黑体" panose="02010609060101010101" pitchFamily="49" charset="-122"/>
                <a:ea typeface="黑体" panose="02010609060101010101" pitchFamily="49" charset="-122"/>
              </a:rPr>
              <a:t>           4.2 </a:t>
            </a:r>
            <a:r>
              <a:rPr lang="zh-CN" altLang="en-US" sz="1200">
                <a:solidFill>
                  <a:schemeClr val="bg1"/>
                </a:solidFill>
                <a:effectLst/>
                <a:latin typeface="黑体" panose="02010609060101010101" pitchFamily="49" charset="-122"/>
                <a:ea typeface="黑体" panose="02010609060101010101" pitchFamily="49" charset="-122"/>
              </a:rPr>
              <a:t>履约担保 </a:t>
            </a:r>
          </a:p>
          <a:p>
            <a:pPr>
              <a:buFont typeface="Wingdings" panose="05000000000000000000" pitchFamily="2" charset="2"/>
              <a:buNone/>
              <a:defRPr/>
            </a:pPr>
            <a:r>
              <a:rPr lang="en-US" altLang="zh-CN" sz="1200">
                <a:solidFill>
                  <a:schemeClr val="bg1"/>
                </a:solidFill>
                <a:effectLst/>
                <a:latin typeface="黑体" panose="02010609060101010101" pitchFamily="49" charset="-122"/>
                <a:ea typeface="黑体" panose="02010609060101010101" pitchFamily="49" charset="-122"/>
              </a:rPr>
              <a:t>           4.3 </a:t>
            </a:r>
            <a:r>
              <a:rPr lang="zh-CN" altLang="en-US" sz="1200">
                <a:solidFill>
                  <a:schemeClr val="bg1"/>
                </a:solidFill>
                <a:effectLst/>
                <a:latin typeface="黑体" panose="02010609060101010101" pitchFamily="49" charset="-122"/>
                <a:ea typeface="黑体" panose="02010609060101010101" pitchFamily="49" charset="-122"/>
              </a:rPr>
              <a:t>分包 </a:t>
            </a:r>
          </a:p>
          <a:p>
            <a:pPr>
              <a:buFont typeface="Wingdings" panose="05000000000000000000" pitchFamily="2" charset="2"/>
              <a:buNone/>
              <a:defRPr/>
            </a:pPr>
            <a:r>
              <a:rPr lang="en-US" altLang="zh-CN" sz="1200">
                <a:solidFill>
                  <a:schemeClr val="bg1"/>
                </a:solidFill>
                <a:effectLst/>
                <a:latin typeface="黑体" panose="02010609060101010101" pitchFamily="49" charset="-122"/>
                <a:ea typeface="黑体" panose="02010609060101010101" pitchFamily="49" charset="-122"/>
              </a:rPr>
              <a:t>           4.4 </a:t>
            </a:r>
            <a:r>
              <a:rPr lang="zh-CN" altLang="en-US" sz="1200">
                <a:solidFill>
                  <a:schemeClr val="bg1"/>
                </a:solidFill>
                <a:effectLst/>
                <a:latin typeface="黑体" panose="02010609060101010101" pitchFamily="49" charset="-122"/>
                <a:ea typeface="黑体" panose="02010609060101010101" pitchFamily="49" charset="-122"/>
              </a:rPr>
              <a:t>联合体    </a:t>
            </a:r>
          </a:p>
          <a:p>
            <a:pPr>
              <a:buFont typeface="Wingdings" panose="05000000000000000000" pitchFamily="2" charset="2"/>
              <a:buNone/>
              <a:defRPr/>
            </a:pPr>
            <a:r>
              <a:rPr lang="en-US" altLang="zh-CN" sz="1200">
                <a:solidFill>
                  <a:schemeClr val="bg1"/>
                </a:solidFill>
                <a:effectLst/>
                <a:latin typeface="黑体" panose="02010609060101010101" pitchFamily="49" charset="-122"/>
                <a:ea typeface="黑体" panose="02010609060101010101" pitchFamily="49" charset="-122"/>
              </a:rPr>
              <a:t>           4.8 </a:t>
            </a:r>
            <a:r>
              <a:rPr lang="zh-CN" altLang="en-US" sz="1200">
                <a:solidFill>
                  <a:schemeClr val="bg1"/>
                </a:solidFill>
                <a:effectLst/>
                <a:latin typeface="黑体" panose="02010609060101010101" pitchFamily="49" charset="-122"/>
                <a:ea typeface="黑体" panose="02010609060101010101" pitchFamily="49" charset="-122"/>
              </a:rPr>
              <a:t>保障承包人人员的合法权益    </a:t>
            </a:r>
          </a:p>
          <a:p>
            <a:pPr>
              <a:buFont typeface="Wingdings" panose="05000000000000000000" pitchFamily="2" charset="2"/>
              <a:buNone/>
              <a:defRPr/>
            </a:pPr>
            <a:r>
              <a:rPr lang="en-US" altLang="zh-CN" sz="1200">
                <a:solidFill>
                  <a:schemeClr val="bg1"/>
                </a:solidFill>
                <a:effectLst/>
                <a:latin typeface="黑体" panose="02010609060101010101" pitchFamily="49" charset="-122"/>
                <a:ea typeface="黑体" panose="02010609060101010101" pitchFamily="49" charset="-122"/>
              </a:rPr>
              <a:t>           4.10 </a:t>
            </a:r>
            <a:r>
              <a:rPr lang="zh-CN" altLang="en-US" sz="1200">
                <a:solidFill>
                  <a:schemeClr val="bg1"/>
                </a:solidFill>
                <a:effectLst/>
                <a:latin typeface="黑体" panose="02010609060101010101" pitchFamily="49" charset="-122"/>
                <a:ea typeface="黑体" panose="02010609060101010101" pitchFamily="49" charset="-122"/>
              </a:rPr>
              <a:t>承包人现场查勘   </a:t>
            </a:r>
          </a:p>
          <a:p>
            <a:pPr>
              <a:buFont typeface="Wingdings" panose="05000000000000000000" pitchFamily="2" charset="2"/>
              <a:buNone/>
              <a:defRPr/>
            </a:pPr>
            <a:r>
              <a:rPr lang="en-US" altLang="zh-CN" sz="1200">
                <a:solidFill>
                  <a:schemeClr val="bg1"/>
                </a:solidFill>
                <a:effectLst/>
                <a:latin typeface="黑体" panose="02010609060101010101" pitchFamily="49" charset="-122"/>
                <a:ea typeface="黑体" panose="02010609060101010101" pitchFamily="49" charset="-122"/>
              </a:rPr>
              <a:t>           4.11 </a:t>
            </a:r>
            <a:r>
              <a:rPr lang="zh-CN" altLang="en-US" sz="1200">
                <a:solidFill>
                  <a:schemeClr val="bg1"/>
                </a:solidFill>
                <a:effectLst/>
                <a:latin typeface="黑体" panose="02010609060101010101" pitchFamily="49" charset="-122"/>
                <a:ea typeface="黑体" panose="02010609060101010101" pitchFamily="49" charset="-122"/>
              </a:rPr>
              <a:t>不利物质条件     </a:t>
            </a:r>
          </a:p>
          <a:p>
            <a:pPr>
              <a:lnSpc>
                <a:spcPct val="80000"/>
              </a:lnSpc>
              <a:buFont typeface="Wingdings" panose="05000000000000000000" pitchFamily="2" charset="2"/>
              <a:buNone/>
              <a:defRPr/>
            </a:pPr>
            <a:r>
              <a:rPr lang="zh-CN" altLang="en-US" sz="1200">
                <a:solidFill>
                  <a:srgbClr val="9900FF"/>
                </a:solidFill>
                <a:ea typeface="隶书" panose="02010509060101010101" pitchFamily="49" charset="-122"/>
              </a:rPr>
              <a:t> </a:t>
            </a:r>
            <a:r>
              <a:rPr lang="zh-CN" altLang="en-US" sz="1200">
                <a:solidFill>
                  <a:srgbClr val="9900FF"/>
                </a:solidFill>
                <a:latin typeface="隶书" panose="02010509060101010101" pitchFamily="49" charset="-122"/>
                <a:ea typeface="隶书" panose="02010509060101010101" pitchFamily="49" charset="-122"/>
              </a:rPr>
              <a:t> </a:t>
            </a:r>
          </a:p>
        </p:txBody>
      </p:sp>
      <p:sp>
        <p:nvSpPr>
          <p:cNvPr id="412676" name="Rectangle 4">
            <a:extLst>
              <a:ext uri="{FF2B5EF4-FFF2-40B4-BE49-F238E27FC236}">
                <a16:creationId xmlns:a16="http://schemas.microsoft.com/office/drawing/2014/main" id="{01658916-95F1-4BA5-8379-2F00EC53084F}"/>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5748" name="Rectangle 4">
            <a:extLst>
              <a:ext uri="{FF2B5EF4-FFF2-40B4-BE49-F238E27FC236}">
                <a16:creationId xmlns:a16="http://schemas.microsoft.com/office/drawing/2014/main" id="{A3CB2B32-74D6-4A47-AB30-FBA9022D4EA4}"/>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
        <p:nvSpPr>
          <p:cNvPr id="22531" name="Rectangle 5">
            <a:extLst>
              <a:ext uri="{FF2B5EF4-FFF2-40B4-BE49-F238E27FC236}">
                <a16:creationId xmlns:a16="http://schemas.microsoft.com/office/drawing/2014/main" id="{61374BF7-5779-4AB2-A62D-129E517995DA}"/>
              </a:ext>
            </a:extLst>
          </p:cNvPr>
          <p:cNvSpPr>
            <a:spLocks noChangeArrowheads="1"/>
          </p:cNvSpPr>
          <p:nvPr/>
        </p:nvSpPr>
        <p:spPr bwMode="auto">
          <a:xfrm>
            <a:off x="2641601" y="2133600"/>
            <a:ext cx="4822825"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5621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1981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4384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895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352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10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5. </a:t>
            </a:r>
            <a:r>
              <a:rPr lang="zh-CN" altLang="en-US" sz="1400">
                <a:solidFill>
                  <a:srgbClr val="003366"/>
                </a:solidFill>
                <a:latin typeface="黑体" panose="02010609060101010101" pitchFamily="49" charset="-122"/>
                <a:ea typeface="黑体" panose="02010609060101010101" pitchFamily="49" charset="-122"/>
              </a:rPr>
              <a:t>材料和工程设备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5.1 </a:t>
            </a:r>
            <a:r>
              <a:rPr lang="zh-CN" altLang="en-US" sz="1400">
                <a:solidFill>
                  <a:srgbClr val="003366"/>
                </a:solidFill>
                <a:latin typeface="黑体" panose="02010609060101010101" pitchFamily="49" charset="-122"/>
                <a:ea typeface="黑体" panose="02010609060101010101" pitchFamily="49" charset="-122"/>
              </a:rPr>
              <a:t>承包人提供的材料和工程设备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5.2 </a:t>
            </a:r>
            <a:r>
              <a:rPr lang="zh-CN" altLang="en-US" sz="1400">
                <a:solidFill>
                  <a:srgbClr val="003366"/>
                </a:solidFill>
                <a:latin typeface="黑体" panose="02010609060101010101" pitchFamily="49" charset="-122"/>
                <a:ea typeface="黑体" panose="02010609060101010101" pitchFamily="49" charset="-122"/>
              </a:rPr>
              <a:t>发包人提供的材料和工程设备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6. </a:t>
            </a:r>
            <a:r>
              <a:rPr lang="zh-CN" altLang="en-US" sz="1400">
                <a:solidFill>
                  <a:srgbClr val="003366"/>
                </a:solidFill>
                <a:latin typeface="黑体" panose="02010609060101010101" pitchFamily="49" charset="-122"/>
                <a:ea typeface="黑体" panose="02010609060101010101" pitchFamily="49" charset="-122"/>
              </a:rPr>
              <a:t>施工设备和临时设施      </a:t>
            </a:r>
          </a:p>
          <a:p>
            <a:pPr eaLnBrk="0" fontAlgn="base" hangingPunct="0">
              <a:lnSpc>
                <a:spcPct val="110000"/>
              </a:lnSpc>
              <a:spcAft>
                <a:spcPct val="0"/>
              </a:spcAft>
              <a:buClr>
                <a:srgbClr val="8EB3C8"/>
              </a:buClr>
              <a:buNone/>
            </a:pPr>
            <a:r>
              <a:rPr lang="zh-CN" altLang="en-US" sz="1400">
                <a:solidFill>
                  <a:srgbClr val="003366"/>
                </a:solidFill>
                <a:latin typeface="黑体" panose="02010609060101010101" pitchFamily="49" charset="-122"/>
                <a:ea typeface="黑体" panose="02010609060101010101" pitchFamily="49" charset="-122"/>
              </a:rPr>
              <a:t>   </a:t>
            </a:r>
            <a:r>
              <a:rPr lang="en-US" altLang="zh-CN" sz="1400">
                <a:solidFill>
                  <a:srgbClr val="003366"/>
                </a:solidFill>
                <a:latin typeface="黑体" panose="02010609060101010101" pitchFamily="49" charset="-122"/>
                <a:ea typeface="黑体" panose="02010609060101010101" pitchFamily="49" charset="-122"/>
              </a:rPr>
              <a:t>6.2 </a:t>
            </a:r>
            <a:r>
              <a:rPr lang="zh-CN" altLang="en-US" sz="1400">
                <a:solidFill>
                  <a:srgbClr val="003366"/>
                </a:solidFill>
                <a:latin typeface="黑体" panose="02010609060101010101" pitchFamily="49" charset="-122"/>
                <a:ea typeface="黑体" panose="02010609060101010101" pitchFamily="49" charset="-122"/>
              </a:rPr>
              <a:t>发包人提供的施工设备和临时设施</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7. </a:t>
            </a:r>
            <a:r>
              <a:rPr lang="zh-CN" altLang="en-US" sz="1400">
                <a:solidFill>
                  <a:srgbClr val="003366"/>
                </a:solidFill>
                <a:latin typeface="黑体" panose="02010609060101010101" pitchFamily="49" charset="-122"/>
                <a:ea typeface="黑体" panose="02010609060101010101" pitchFamily="49" charset="-122"/>
              </a:rPr>
              <a:t>交通运输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7.2 </a:t>
            </a:r>
            <a:r>
              <a:rPr lang="zh-CN" altLang="en-US" sz="1400">
                <a:solidFill>
                  <a:srgbClr val="003366"/>
                </a:solidFill>
                <a:latin typeface="黑体" panose="02010609060101010101" pitchFamily="49" charset="-122"/>
                <a:ea typeface="黑体" panose="02010609060101010101" pitchFamily="49" charset="-122"/>
              </a:rPr>
              <a:t>场内施工道路</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8. </a:t>
            </a:r>
            <a:r>
              <a:rPr lang="zh-CN" altLang="en-US" sz="1400">
                <a:solidFill>
                  <a:srgbClr val="003366"/>
                </a:solidFill>
                <a:latin typeface="黑体" panose="02010609060101010101" pitchFamily="49" charset="-122"/>
                <a:ea typeface="黑体" panose="02010609060101010101" pitchFamily="49" charset="-122"/>
              </a:rPr>
              <a:t>测量放线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8.1 </a:t>
            </a:r>
            <a:r>
              <a:rPr lang="zh-CN" altLang="en-US" sz="1400">
                <a:solidFill>
                  <a:srgbClr val="003366"/>
                </a:solidFill>
                <a:latin typeface="黑体" panose="02010609060101010101" pitchFamily="49" charset="-122"/>
                <a:ea typeface="黑体" panose="02010609060101010101" pitchFamily="49" charset="-122"/>
              </a:rPr>
              <a:t>施工控制网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8.2 </a:t>
            </a:r>
            <a:r>
              <a:rPr lang="zh-CN" altLang="en-US" sz="1400">
                <a:solidFill>
                  <a:srgbClr val="003366"/>
                </a:solidFill>
                <a:latin typeface="黑体" panose="02010609060101010101" pitchFamily="49" charset="-122"/>
                <a:ea typeface="黑体" panose="02010609060101010101" pitchFamily="49" charset="-122"/>
              </a:rPr>
              <a:t>施工测量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8.3 </a:t>
            </a:r>
            <a:r>
              <a:rPr lang="zh-CN" altLang="en-US" sz="1400">
                <a:solidFill>
                  <a:srgbClr val="003366"/>
                </a:solidFill>
                <a:latin typeface="黑体" panose="02010609060101010101" pitchFamily="49" charset="-122"/>
                <a:ea typeface="黑体" panose="02010609060101010101" pitchFamily="49" charset="-122"/>
              </a:rPr>
              <a:t>基准资料错误的责任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9. </a:t>
            </a:r>
            <a:r>
              <a:rPr lang="zh-CN" altLang="en-US" sz="1400">
                <a:solidFill>
                  <a:srgbClr val="003366"/>
                </a:solidFill>
                <a:latin typeface="黑体" panose="02010609060101010101" pitchFamily="49" charset="-122"/>
                <a:ea typeface="黑体" panose="02010609060101010101" pitchFamily="49" charset="-122"/>
              </a:rPr>
              <a:t>施工安全、治安保卫和环境保护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9.1 </a:t>
            </a:r>
            <a:r>
              <a:rPr lang="zh-CN" altLang="en-US" sz="1400">
                <a:solidFill>
                  <a:srgbClr val="003366"/>
                </a:solidFill>
                <a:latin typeface="黑体" panose="02010609060101010101" pitchFamily="49" charset="-122"/>
                <a:ea typeface="黑体" panose="02010609060101010101" pitchFamily="49" charset="-122"/>
              </a:rPr>
              <a:t>发包人的施工安全责任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9.2 </a:t>
            </a:r>
            <a:r>
              <a:rPr lang="zh-CN" altLang="en-US" sz="1400">
                <a:solidFill>
                  <a:srgbClr val="003366"/>
                </a:solidFill>
                <a:latin typeface="黑体" panose="02010609060101010101" pitchFamily="49" charset="-122"/>
                <a:ea typeface="黑体" panose="02010609060101010101" pitchFamily="49" charset="-122"/>
              </a:rPr>
              <a:t>承包人的施工安全责任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9.3 </a:t>
            </a:r>
            <a:r>
              <a:rPr lang="zh-CN" altLang="en-US" sz="1400">
                <a:solidFill>
                  <a:srgbClr val="003366"/>
                </a:solidFill>
                <a:latin typeface="黑体" panose="02010609060101010101" pitchFamily="49" charset="-122"/>
                <a:ea typeface="黑体" panose="02010609060101010101" pitchFamily="49" charset="-122"/>
              </a:rPr>
              <a:t>治安保卫 </a:t>
            </a:r>
          </a:p>
          <a:p>
            <a:pPr eaLnBrk="0" fontAlgn="base" hangingPunct="0">
              <a:lnSpc>
                <a:spcPct val="110000"/>
              </a:lnSpc>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9.5 </a:t>
            </a:r>
            <a:r>
              <a:rPr lang="zh-CN" altLang="en-US" sz="1400">
                <a:solidFill>
                  <a:srgbClr val="003366"/>
                </a:solidFill>
                <a:latin typeface="黑体" panose="02010609060101010101" pitchFamily="49" charset="-122"/>
                <a:ea typeface="黑体" panose="02010609060101010101" pitchFamily="49" charset="-122"/>
              </a:rPr>
              <a:t>事故处理</a:t>
            </a:r>
            <a:r>
              <a:rPr lang="zh-CN" altLang="en-US" sz="1600">
                <a:solidFill>
                  <a:srgbClr val="003366"/>
                </a:solidFill>
                <a:latin typeface="黑体" panose="02010609060101010101" pitchFamily="49" charset="-122"/>
                <a:ea typeface="黑体" panose="02010609060101010101" pitchFamily="49" charset="-122"/>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a:extLst>
              <a:ext uri="{FF2B5EF4-FFF2-40B4-BE49-F238E27FC236}">
                <a16:creationId xmlns:a16="http://schemas.microsoft.com/office/drawing/2014/main" id="{5BED3FBB-A9CB-47AE-A69F-D8A15F98A850}"/>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
        <p:nvSpPr>
          <p:cNvPr id="23555" name="Rectangle 3">
            <a:extLst>
              <a:ext uri="{FF2B5EF4-FFF2-40B4-BE49-F238E27FC236}">
                <a16:creationId xmlns:a16="http://schemas.microsoft.com/office/drawing/2014/main" id="{DC13A337-0AF7-4748-9961-A58AD2EF6853}"/>
              </a:ext>
            </a:extLst>
          </p:cNvPr>
          <p:cNvSpPr>
            <a:spLocks noChangeArrowheads="1"/>
          </p:cNvSpPr>
          <p:nvPr/>
        </p:nvSpPr>
        <p:spPr bwMode="auto">
          <a:xfrm>
            <a:off x="2708275" y="2205038"/>
            <a:ext cx="7924800" cy="417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5621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1981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4384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895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352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10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10. </a:t>
            </a:r>
            <a:r>
              <a:rPr lang="zh-CN" altLang="en-US" sz="1400">
                <a:solidFill>
                  <a:srgbClr val="003366"/>
                </a:solidFill>
                <a:latin typeface="黑体" panose="02010609060101010101" pitchFamily="49" charset="-122"/>
                <a:ea typeface="黑体" panose="02010609060101010101" pitchFamily="49" charset="-122"/>
              </a:rPr>
              <a:t>进度计划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10.1 </a:t>
            </a:r>
            <a:r>
              <a:rPr lang="zh-CN" altLang="en-US" sz="1400">
                <a:solidFill>
                  <a:srgbClr val="003366"/>
                </a:solidFill>
                <a:latin typeface="黑体" panose="02010609060101010101" pitchFamily="49" charset="-122"/>
                <a:ea typeface="黑体" panose="02010609060101010101" pitchFamily="49" charset="-122"/>
              </a:rPr>
              <a:t>合同进度计划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10.5 </a:t>
            </a:r>
            <a:r>
              <a:rPr lang="zh-CN" altLang="en-US" sz="1400">
                <a:solidFill>
                  <a:srgbClr val="003366"/>
                </a:solidFill>
                <a:latin typeface="黑体" panose="02010609060101010101" pitchFamily="49" charset="-122"/>
                <a:ea typeface="黑体" panose="02010609060101010101" pitchFamily="49" charset="-122"/>
              </a:rPr>
              <a:t>未解除承包人的义务和责任</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11. </a:t>
            </a:r>
            <a:r>
              <a:rPr lang="zh-CN" altLang="en-US" sz="1400">
                <a:solidFill>
                  <a:srgbClr val="003366"/>
                </a:solidFill>
                <a:latin typeface="黑体" panose="02010609060101010101" pitchFamily="49" charset="-122"/>
                <a:ea typeface="黑体" panose="02010609060101010101" pitchFamily="49" charset="-122"/>
              </a:rPr>
              <a:t>开工和竣工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11.1 </a:t>
            </a:r>
            <a:r>
              <a:rPr lang="zh-CN" altLang="en-US" sz="1400">
                <a:solidFill>
                  <a:srgbClr val="003366"/>
                </a:solidFill>
                <a:latin typeface="黑体" panose="02010609060101010101" pitchFamily="49" charset="-122"/>
                <a:ea typeface="黑体" panose="02010609060101010101" pitchFamily="49" charset="-122"/>
              </a:rPr>
              <a:t>开工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11.4 </a:t>
            </a:r>
            <a:r>
              <a:rPr lang="zh-CN" altLang="en-US" sz="1400">
                <a:solidFill>
                  <a:srgbClr val="003366"/>
                </a:solidFill>
                <a:latin typeface="黑体" panose="02010609060101010101" pitchFamily="49" charset="-122"/>
                <a:ea typeface="黑体" panose="02010609060101010101" pitchFamily="49" charset="-122"/>
              </a:rPr>
              <a:t>异常恶劣的气候条件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12. </a:t>
            </a:r>
            <a:r>
              <a:rPr lang="zh-CN" altLang="en-US" sz="1400">
                <a:solidFill>
                  <a:srgbClr val="003366"/>
                </a:solidFill>
                <a:latin typeface="黑体" panose="02010609060101010101" pitchFamily="49" charset="-122"/>
                <a:ea typeface="黑体" panose="02010609060101010101" pitchFamily="49" charset="-122"/>
              </a:rPr>
              <a:t>暂停施工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12.2 </a:t>
            </a:r>
            <a:r>
              <a:rPr lang="zh-CN" altLang="en-US" sz="1400">
                <a:solidFill>
                  <a:srgbClr val="003366"/>
                </a:solidFill>
                <a:latin typeface="黑体" panose="02010609060101010101" pitchFamily="49" charset="-122"/>
                <a:ea typeface="黑体" panose="02010609060101010101" pitchFamily="49" charset="-122"/>
              </a:rPr>
              <a:t>发包人暂停施工的责任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12.3 </a:t>
            </a:r>
            <a:r>
              <a:rPr lang="zh-CN" altLang="en-US" sz="1400">
                <a:solidFill>
                  <a:srgbClr val="003366"/>
                </a:solidFill>
                <a:latin typeface="黑体" panose="02010609060101010101" pitchFamily="49" charset="-122"/>
                <a:ea typeface="黑体" panose="02010609060101010101" pitchFamily="49" charset="-122"/>
              </a:rPr>
              <a:t>监理人暂停施工指示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13. </a:t>
            </a:r>
            <a:r>
              <a:rPr lang="zh-CN" altLang="en-US" sz="1400">
                <a:solidFill>
                  <a:srgbClr val="003366"/>
                </a:solidFill>
                <a:latin typeface="黑体" panose="02010609060101010101" pitchFamily="49" charset="-122"/>
                <a:ea typeface="黑体" panose="02010609060101010101" pitchFamily="49" charset="-122"/>
              </a:rPr>
              <a:t>工程质量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13.1 </a:t>
            </a:r>
            <a:r>
              <a:rPr lang="zh-CN" altLang="en-US" sz="1400">
                <a:solidFill>
                  <a:srgbClr val="003366"/>
                </a:solidFill>
                <a:latin typeface="黑体" panose="02010609060101010101" pitchFamily="49" charset="-122"/>
                <a:ea typeface="黑体" panose="02010609060101010101" pitchFamily="49" charset="-122"/>
              </a:rPr>
              <a:t>工程质量要求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13.2 </a:t>
            </a:r>
            <a:r>
              <a:rPr lang="zh-CN" altLang="en-US" sz="1400">
                <a:solidFill>
                  <a:srgbClr val="003366"/>
                </a:solidFill>
                <a:latin typeface="黑体" panose="02010609060101010101" pitchFamily="49" charset="-122"/>
                <a:ea typeface="黑体" panose="02010609060101010101" pitchFamily="49" charset="-122"/>
              </a:rPr>
              <a:t>承包人的质量管理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14. </a:t>
            </a:r>
            <a:r>
              <a:rPr lang="zh-CN" altLang="en-US" sz="1400">
                <a:solidFill>
                  <a:srgbClr val="003366"/>
                </a:solidFill>
                <a:latin typeface="黑体" panose="02010609060101010101" pitchFamily="49" charset="-122"/>
                <a:ea typeface="黑体" panose="02010609060101010101" pitchFamily="49" charset="-122"/>
              </a:rPr>
              <a:t>试验和检验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14.1 </a:t>
            </a:r>
            <a:r>
              <a:rPr lang="zh-CN" altLang="en-US" sz="1400">
                <a:solidFill>
                  <a:srgbClr val="003366"/>
                </a:solidFill>
                <a:latin typeface="黑体" panose="02010609060101010101" pitchFamily="49" charset="-122"/>
                <a:ea typeface="黑体" panose="02010609060101010101" pitchFamily="49" charset="-122"/>
              </a:rPr>
              <a:t>材料、工程设备和工程的试验和检验</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15. </a:t>
            </a:r>
            <a:r>
              <a:rPr lang="zh-CN" altLang="en-US" sz="1400">
                <a:solidFill>
                  <a:srgbClr val="003366"/>
                </a:solidFill>
                <a:latin typeface="黑体" panose="02010609060101010101" pitchFamily="49" charset="-122"/>
                <a:ea typeface="黑体" panose="02010609060101010101" pitchFamily="49" charset="-122"/>
              </a:rPr>
              <a:t>变更</a:t>
            </a:r>
          </a:p>
          <a:p>
            <a:pPr eaLnBrk="0" fontAlgn="base" hangingPunct="0">
              <a:spcAft>
                <a:spcPct val="0"/>
              </a:spcAft>
              <a:buClr>
                <a:srgbClr val="8EB3C8"/>
              </a:buClr>
              <a:buNone/>
            </a:pPr>
            <a:r>
              <a:rPr lang="zh-CN" altLang="en-US" sz="1400">
                <a:solidFill>
                  <a:srgbClr val="003366"/>
                </a:solidFill>
                <a:latin typeface="黑体" panose="02010609060101010101" pitchFamily="49" charset="-122"/>
                <a:ea typeface="黑体" panose="02010609060101010101" pitchFamily="49" charset="-122"/>
              </a:rPr>
              <a:t>    </a:t>
            </a:r>
            <a:r>
              <a:rPr lang="en-US" altLang="zh-CN" sz="1400">
                <a:solidFill>
                  <a:srgbClr val="003366"/>
                </a:solidFill>
                <a:latin typeface="黑体" panose="02010609060101010101" pitchFamily="49" charset="-122"/>
                <a:ea typeface="黑体" panose="02010609060101010101" pitchFamily="49" charset="-122"/>
              </a:rPr>
              <a:t>15.4 </a:t>
            </a:r>
            <a:r>
              <a:rPr lang="zh-CN" altLang="en-US" sz="1400">
                <a:solidFill>
                  <a:srgbClr val="003366"/>
                </a:solidFill>
                <a:latin typeface="黑体" panose="02010609060101010101" pitchFamily="49" charset="-122"/>
                <a:ea typeface="黑体" panose="02010609060101010101" pitchFamily="49" charset="-122"/>
              </a:rPr>
              <a:t>变更的估价原则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15.6 </a:t>
            </a:r>
            <a:r>
              <a:rPr lang="zh-CN" altLang="en-US" sz="1400">
                <a:solidFill>
                  <a:srgbClr val="003366"/>
                </a:solidFill>
                <a:latin typeface="黑体" panose="02010609060101010101" pitchFamily="49" charset="-122"/>
                <a:ea typeface="黑体" panose="02010609060101010101" pitchFamily="49" charset="-122"/>
              </a:rPr>
              <a:t>暂列金额      </a:t>
            </a:r>
          </a:p>
          <a:p>
            <a:pPr eaLnBrk="0" fontAlgn="base" hangingPunct="0">
              <a:spcAft>
                <a:spcPct val="0"/>
              </a:spcAft>
              <a:buClr>
                <a:srgbClr val="8EB3C8"/>
              </a:buClr>
              <a:buNone/>
            </a:pPr>
            <a:endParaRPr lang="zh-CN" altLang="en-US" sz="1400">
              <a:solidFill>
                <a:srgbClr val="003366"/>
              </a:solidFill>
              <a:latin typeface="黑体" panose="02010609060101010101" pitchFamily="49" charset="-122"/>
              <a:ea typeface="黑体" panose="02010609060101010101" pitchFamily="49"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a:extLst>
              <a:ext uri="{FF2B5EF4-FFF2-40B4-BE49-F238E27FC236}">
                <a16:creationId xmlns:a16="http://schemas.microsoft.com/office/drawing/2014/main" id="{7E594C9A-EA84-4F7F-B30A-37C108FF8D89}"/>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
        <p:nvSpPr>
          <p:cNvPr id="24579" name="Rectangle 3">
            <a:extLst>
              <a:ext uri="{FF2B5EF4-FFF2-40B4-BE49-F238E27FC236}">
                <a16:creationId xmlns:a16="http://schemas.microsoft.com/office/drawing/2014/main" id="{AEC7B677-F4BA-4A2C-9062-1CDA8A93F8BA}"/>
              </a:ext>
            </a:extLst>
          </p:cNvPr>
          <p:cNvSpPr>
            <a:spLocks noChangeArrowheads="1"/>
          </p:cNvSpPr>
          <p:nvPr/>
        </p:nvSpPr>
        <p:spPr bwMode="auto">
          <a:xfrm>
            <a:off x="2708275" y="1844676"/>
            <a:ext cx="7924800"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5621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1981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4384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895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352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10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Aft>
                <a:spcPct val="0"/>
              </a:spcAft>
              <a:buClr>
                <a:srgbClr val="8EB3C8"/>
              </a:buClr>
              <a:buNone/>
            </a:pPr>
            <a:r>
              <a:rPr lang="zh-CN" altLang="en-US" sz="1400">
                <a:solidFill>
                  <a:srgbClr val="003366"/>
                </a:solidFill>
                <a:latin typeface="微软雅黑" panose="020B0503020204020204" pitchFamily="34" charset="-122"/>
                <a:ea typeface="微软雅黑" panose="020B0503020204020204" pitchFamily="34" charset="-122"/>
              </a:rPr>
              <a:t> </a:t>
            </a:r>
          </a:p>
          <a:p>
            <a:pPr eaLnBrk="0" fontAlgn="base" hangingPunct="0">
              <a:spcAft>
                <a:spcPct val="0"/>
              </a:spcAft>
              <a:buClr>
                <a:srgbClr val="8EB3C8"/>
              </a:buClr>
              <a:buNone/>
            </a:pPr>
            <a:r>
              <a:rPr lang="en-US" altLang="zh-CN" sz="1400">
                <a:solidFill>
                  <a:srgbClr val="003366"/>
                </a:solidFill>
                <a:latin typeface="微软雅黑" panose="020B0503020204020204" pitchFamily="34" charset="-122"/>
                <a:ea typeface="微软雅黑" panose="020B0503020204020204" pitchFamily="34" charset="-122"/>
              </a:rPr>
              <a:t>   </a:t>
            </a:r>
            <a:r>
              <a:rPr lang="en-US" altLang="zh-CN" sz="1400">
                <a:solidFill>
                  <a:srgbClr val="003366"/>
                </a:solidFill>
                <a:latin typeface="黑体" panose="02010609060101010101" pitchFamily="49" charset="-122"/>
                <a:ea typeface="黑体" panose="02010609060101010101" pitchFamily="49" charset="-122"/>
              </a:rPr>
              <a:t>15.8 </a:t>
            </a:r>
            <a:r>
              <a:rPr lang="zh-CN" altLang="en-US" sz="1400">
                <a:solidFill>
                  <a:srgbClr val="003366"/>
                </a:solidFill>
                <a:latin typeface="黑体" panose="02010609060101010101" pitchFamily="49" charset="-122"/>
                <a:ea typeface="黑体" panose="02010609060101010101" pitchFamily="49" charset="-122"/>
              </a:rPr>
              <a:t>暂估价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16. </a:t>
            </a:r>
            <a:r>
              <a:rPr lang="zh-CN" altLang="en-US" sz="1400">
                <a:solidFill>
                  <a:srgbClr val="003366"/>
                </a:solidFill>
                <a:latin typeface="黑体" panose="02010609060101010101" pitchFamily="49" charset="-122"/>
                <a:ea typeface="黑体" panose="02010609060101010101" pitchFamily="49" charset="-122"/>
              </a:rPr>
              <a:t>价格调整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16.1 </a:t>
            </a:r>
            <a:r>
              <a:rPr lang="zh-CN" altLang="en-US" sz="1400">
                <a:solidFill>
                  <a:srgbClr val="003366"/>
                </a:solidFill>
                <a:latin typeface="黑体" panose="02010609060101010101" pitchFamily="49" charset="-122"/>
                <a:ea typeface="黑体" panose="02010609060101010101" pitchFamily="49" charset="-122"/>
              </a:rPr>
              <a:t>物价波动引起的价格调整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17. </a:t>
            </a:r>
            <a:r>
              <a:rPr lang="zh-CN" altLang="en-US" sz="1400">
                <a:solidFill>
                  <a:srgbClr val="003366"/>
                </a:solidFill>
                <a:latin typeface="黑体" panose="02010609060101010101" pitchFamily="49" charset="-122"/>
                <a:ea typeface="黑体" panose="02010609060101010101" pitchFamily="49" charset="-122"/>
              </a:rPr>
              <a:t>计量与支付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17.3 </a:t>
            </a:r>
            <a:r>
              <a:rPr lang="zh-CN" altLang="en-US" sz="1400">
                <a:solidFill>
                  <a:srgbClr val="003366"/>
                </a:solidFill>
                <a:latin typeface="黑体" panose="02010609060101010101" pitchFamily="49" charset="-122"/>
                <a:ea typeface="黑体" panose="02010609060101010101" pitchFamily="49" charset="-122"/>
              </a:rPr>
              <a:t>工程进度付款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17.4 </a:t>
            </a:r>
            <a:r>
              <a:rPr lang="zh-CN" altLang="en-US" sz="1400">
                <a:solidFill>
                  <a:srgbClr val="003366"/>
                </a:solidFill>
                <a:latin typeface="黑体" panose="02010609060101010101" pitchFamily="49" charset="-122"/>
                <a:ea typeface="黑体" panose="02010609060101010101" pitchFamily="49" charset="-122"/>
              </a:rPr>
              <a:t>质量保证金</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18. </a:t>
            </a:r>
            <a:r>
              <a:rPr lang="zh-CN" altLang="en-US" sz="1400">
                <a:solidFill>
                  <a:srgbClr val="003366"/>
                </a:solidFill>
                <a:latin typeface="黑体" panose="02010609060101010101" pitchFamily="49" charset="-122"/>
                <a:ea typeface="黑体" panose="02010609060101010101" pitchFamily="49" charset="-122"/>
              </a:rPr>
              <a:t>竣工验收</a:t>
            </a:r>
          </a:p>
          <a:p>
            <a:pPr eaLnBrk="0" fontAlgn="base" hangingPunct="0">
              <a:spcAft>
                <a:spcPct val="0"/>
              </a:spcAft>
              <a:buClr>
                <a:srgbClr val="8EB3C8"/>
              </a:buClr>
              <a:buNone/>
            </a:pPr>
            <a:r>
              <a:rPr lang="zh-CN" altLang="en-US" sz="1400">
                <a:solidFill>
                  <a:srgbClr val="003366"/>
                </a:solidFill>
                <a:latin typeface="黑体" panose="02010609060101010101" pitchFamily="49" charset="-122"/>
                <a:ea typeface="黑体" panose="02010609060101010101" pitchFamily="49" charset="-122"/>
              </a:rPr>
              <a:t>    </a:t>
            </a:r>
            <a:r>
              <a:rPr lang="en-US" altLang="zh-CN" sz="1400">
                <a:solidFill>
                  <a:srgbClr val="003366"/>
                </a:solidFill>
                <a:latin typeface="黑体" panose="02010609060101010101" pitchFamily="49" charset="-122"/>
                <a:ea typeface="黑体" panose="02010609060101010101" pitchFamily="49" charset="-122"/>
              </a:rPr>
              <a:t>18.5 </a:t>
            </a:r>
            <a:r>
              <a:rPr lang="zh-CN" altLang="en-US" sz="1400">
                <a:solidFill>
                  <a:srgbClr val="003366"/>
                </a:solidFill>
                <a:latin typeface="黑体" panose="02010609060101010101" pitchFamily="49" charset="-122"/>
                <a:ea typeface="黑体" panose="02010609060101010101" pitchFamily="49" charset="-122"/>
              </a:rPr>
              <a:t>施工期运行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18.6 </a:t>
            </a:r>
            <a:r>
              <a:rPr lang="zh-CN" altLang="en-US" sz="1400">
                <a:solidFill>
                  <a:srgbClr val="003366"/>
                </a:solidFill>
                <a:latin typeface="黑体" panose="02010609060101010101" pitchFamily="49" charset="-122"/>
                <a:ea typeface="黑体" panose="02010609060101010101" pitchFamily="49" charset="-122"/>
              </a:rPr>
              <a:t>试运行</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18.9 </a:t>
            </a:r>
            <a:r>
              <a:rPr lang="zh-CN" altLang="en-US" sz="1400">
                <a:solidFill>
                  <a:srgbClr val="003366"/>
                </a:solidFill>
                <a:latin typeface="黑体" panose="02010609060101010101" pitchFamily="49" charset="-122"/>
                <a:ea typeface="黑体" panose="02010609060101010101" pitchFamily="49" charset="-122"/>
              </a:rPr>
              <a:t>竣工文件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18.6 </a:t>
            </a:r>
            <a:r>
              <a:rPr lang="zh-CN" altLang="en-US" sz="1400">
                <a:solidFill>
                  <a:srgbClr val="003366"/>
                </a:solidFill>
                <a:latin typeface="黑体" panose="02010609060101010101" pitchFamily="49" charset="-122"/>
                <a:ea typeface="黑体" panose="02010609060101010101" pitchFamily="49" charset="-122"/>
              </a:rPr>
              <a:t>竣工验收</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19. </a:t>
            </a:r>
            <a:r>
              <a:rPr lang="zh-CN" altLang="en-US" sz="1400">
                <a:solidFill>
                  <a:srgbClr val="003366"/>
                </a:solidFill>
                <a:latin typeface="黑体" panose="02010609060101010101" pitchFamily="49" charset="-122"/>
                <a:ea typeface="黑体" panose="02010609060101010101" pitchFamily="49" charset="-122"/>
              </a:rPr>
              <a:t>缺陷责任与保修责任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19.2 </a:t>
            </a:r>
            <a:r>
              <a:rPr lang="zh-CN" altLang="en-US" sz="1400">
                <a:solidFill>
                  <a:srgbClr val="003366"/>
                </a:solidFill>
                <a:latin typeface="黑体" panose="02010609060101010101" pitchFamily="49" charset="-122"/>
                <a:ea typeface="黑体" panose="02010609060101010101" pitchFamily="49" charset="-122"/>
              </a:rPr>
              <a:t>缺陷责任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19.3 </a:t>
            </a:r>
            <a:r>
              <a:rPr lang="zh-CN" altLang="en-US" sz="1400">
                <a:solidFill>
                  <a:srgbClr val="003366"/>
                </a:solidFill>
                <a:latin typeface="黑体" panose="02010609060101010101" pitchFamily="49" charset="-122"/>
                <a:ea typeface="黑体" panose="02010609060101010101" pitchFamily="49" charset="-122"/>
              </a:rPr>
              <a:t>缺陷责任期的延长</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22. </a:t>
            </a:r>
            <a:r>
              <a:rPr lang="zh-CN" altLang="en-US" sz="1400">
                <a:solidFill>
                  <a:srgbClr val="003366"/>
                </a:solidFill>
                <a:latin typeface="黑体" panose="02010609060101010101" pitchFamily="49" charset="-122"/>
                <a:ea typeface="黑体" panose="02010609060101010101" pitchFamily="49" charset="-122"/>
              </a:rPr>
              <a:t>违约 </a:t>
            </a:r>
          </a:p>
          <a:p>
            <a:pPr eaLnBrk="0" fontAlgn="base" hangingPunct="0">
              <a:spcAft>
                <a:spcPct val="0"/>
              </a:spcAft>
              <a:buClr>
                <a:srgbClr val="8EB3C8"/>
              </a:buClr>
              <a:buNone/>
            </a:pPr>
            <a:r>
              <a:rPr lang="en-US" altLang="zh-CN" sz="1400">
                <a:solidFill>
                  <a:srgbClr val="003366"/>
                </a:solidFill>
                <a:latin typeface="黑体" panose="02010609060101010101" pitchFamily="49" charset="-122"/>
                <a:ea typeface="黑体" panose="02010609060101010101" pitchFamily="49" charset="-122"/>
              </a:rPr>
              <a:t>    22.1 </a:t>
            </a:r>
            <a:r>
              <a:rPr lang="zh-CN" altLang="en-US" sz="1400">
                <a:solidFill>
                  <a:srgbClr val="003366"/>
                </a:solidFill>
                <a:latin typeface="黑体" panose="02010609060101010101" pitchFamily="49" charset="-122"/>
                <a:ea typeface="黑体" panose="02010609060101010101" pitchFamily="49" charset="-122"/>
              </a:rPr>
              <a:t>承包人违约    </a:t>
            </a:r>
          </a:p>
          <a:p>
            <a:pPr eaLnBrk="0" fontAlgn="base" hangingPunct="0">
              <a:spcAft>
                <a:spcPct val="0"/>
              </a:spcAft>
              <a:buClr>
                <a:srgbClr val="8EB3C8"/>
              </a:buClr>
              <a:buNone/>
            </a:pPr>
            <a:r>
              <a:rPr lang="zh-CN" altLang="en-US" sz="1400">
                <a:solidFill>
                  <a:srgbClr val="003366"/>
                </a:solidFill>
                <a:latin typeface="黑体" panose="02010609060101010101" pitchFamily="49" charset="-122"/>
                <a:ea typeface="黑体" panose="02010609060101010101" pitchFamily="49" charset="-122"/>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标题 1">
            <a:extLst>
              <a:ext uri="{FF2B5EF4-FFF2-40B4-BE49-F238E27FC236}">
                <a16:creationId xmlns:a16="http://schemas.microsoft.com/office/drawing/2014/main" id="{8D4B7BFE-3FC2-453C-B4DC-ECFA1801B6DA}"/>
              </a:ext>
            </a:extLst>
          </p:cNvPr>
          <p:cNvSpPr>
            <a:spLocks/>
          </p:cNvSpPr>
          <p:nvPr/>
        </p:nvSpPr>
        <p:spPr bwMode="auto">
          <a:xfrm>
            <a:off x="4267200" y="915989"/>
            <a:ext cx="31623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FFFF00"/>
                </a:solidFill>
                <a:latin typeface="黑体" panose="02010609060101010101" pitchFamily="49" charset="-122"/>
                <a:ea typeface="黑体" panose="02010609060101010101" pitchFamily="49" charset="-122"/>
              </a:rPr>
              <a:t>本次培训的目的</a:t>
            </a:r>
          </a:p>
        </p:txBody>
      </p:sp>
      <p:sp>
        <p:nvSpPr>
          <p:cNvPr id="6147" name="文本占位符 3">
            <a:extLst>
              <a:ext uri="{FF2B5EF4-FFF2-40B4-BE49-F238E27FC236}">
                <a16:creationId xmlns:a16="http://schemas.microsoft.com/office/drawing/2014/main" id="{B81A653A-F6C1-4DFD-8342-F21FC2B5DE3E}"/>
              </a:ext>
            </a:extLst>
          </p:cNvPr>
          <p:cNvSpPr txBox="1">
            <a:spLocks/>
          </p:cNvSpPr>
          <p:nvPr/>
        </p:nvSpPr>
        <p:spPr bwMode="auto">
          <a:xfrm>
            <a:off x="1839914" y="2743200"/>
            <a:ext cx="83708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spcBef>
                <a:spcPts val="1200"/>
              </a:spcBef>
              <a:spcAft>
                <a:spcPct val="0"/>
              </a:spcAft>
              <a:buClrTx/>
              <a:buSzTx/>
              <a:buBlip>
                <a:blip r:embed="rId3"/>
              </a:buBlip>
            </a:pPr>
            <a:r>
              <a:rPr kumimoji="0" lang="zh-CN" altLang="en-US" sz="1800">
                <a:solidFill>
                  <a:srgbClr val="000000"/>
                </a:solidFill>
                <a:latin typeface="黑体" panose="02010609060101010101" pitchFamily="49" charset="-122"/>
                <a:ea typeface="黑体" panose="02010609060101010101" pitchFamily="49" charset="-122"/>
              </a:rPr>
              <a:t>让参加培训的员工了解招投标的基础知识、基本的招投标流程</a:t>
            </a:r>
          </a:p>
        </p:txBody>
      </p:sp>
      <p:sp>
        <p:nvSpPr>
          <p:cNvPr id="6148" name="文本占位符 3">
            <a:extLst>
              <a:ext uri="{FF2B5EF4-FFF2-40B4-BE49-F238E27FC236}">
                <a16:creationId xmlns:a16="http://schemas.microsoft.com/office/drawing/2014/main" id="{CAD5712C-1102-4AEB-8E72-131E26DC9AE2}"/>
              </a:ext>
            </a:extLst>
          </p:cNvPr>
          <p:cNvSpPr txBox="1">
            <a:spLocks/>
          </p:cNvSpPr>
          <p:nvPr/>
        </p:nvSpPr>
        <p:spPr bwMode="auto">
          <a:xfrm>
            <a:off x="1828801" y="3500438"/>
            <a:ext cx="8626475" cy="88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4500" indent="-444500">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spcBef>
                <a:spcPts val="1200"/>
              </a:spcBef>
              <a:spcAft>
                <a:spcPct val="0"/>
              </a:spcAft>
              <a:buClrTx/>
              <a:buSzTx/>
              <a:buBlip>
                <a:blip r:embed="rId3"/>
              </a:buBlip>
            </a:pPr>
            <a:r>
              <a:rPr kumimoji="0" lang="zh-CN" altLang="en-US" sz="1800">
                <a:solidFill>
                  <a:srgbClr val="000000"/>
                </a:solidFill>
                <a:latin typeface="黑体" panose="02010609060101010101" pitchFamily="49" charset="-122"/>
                <a:ea typeface="黑体" panose="02010609060101010101" pitchFamily="49" charset="-122"/>
              </a:rPr>
              <a:t>让参加培训的员工掌握标书制作、编写技术方案书等基本技能</a:t>
            </a:r>
          </a:p>
          <a:p>
            <a:pPr fontAlgn="base">
              <a:spcBef>
                <a:spcPts val="1200"/>
              </a:spcBef>
              <a:spcAft>
                <a:spcPct val="0"/>
              </a:spcAft>
              <a:buClrTx/>
              <a:buSzTx/>
              <a:buNone/>
            </a:pPr>
            <a:endParaRPr kumimoji="0" lang="zh-CN" altLang="en-US" sz="180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a:extLst>
              <a:ext uri="{FF2B5EF4-FFF2-40B4-BE49-F238E27FC236}">
                <a16:creationId xmlns:a16="http://schemas.microsoft.com/office/drawing/2014/main" id="{0B127D01-18E7-4EBE-ACE2-75F062999138}"/>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
        <p:nvSpPr>
          <p:cNvPr id="478211" name="Rectangle 3">
            <a:extLst>
              <a:ext uri="{FF2B5EF4-FFF2-40B4-BE49-F238E27FC236}">
                <a16:creationId xmlns:a16="http://schemas.microsoft.com/office/drawing/2014/main" id="{C1AC9966-1108-4689-9818-F7F167BE25AB}"/>
              </a:ext>
            </a:extLst>
          </p:cNvPr>
          <p:cNvSpPr>
            <a:spLocks noChangeArrowheads="1"/>
          </p:cNvSpPr>
          <p:nvPr/>
        </p:nvSpPr>
        <p:spPr bwMode="auto">
          <a:xfrm>
            <a:off x="2708276" y="2205038"/>
            <a:ext cx="6411913" cy="4176712"/>
          </a:xfrm>
          <a:prstGeom prst="rect">
            <a:avLst/>
          </a:prstGeom>
          <a:noFill/>
          <a:ln>
            <a:noFill/>
          </a:ln>
        </p:spPr>
        <p:txBody>
          <a:bodyPr/>
          <a:lstStyle>
            <a:lvl1pPr marL="342900" indent="-342900">
              <a:spcBef>
                <a:spcPct val="20000"/>
              </a:spcBef>
              <a:buClr>
                <a:schemeClr val="accent1"/>
              </a:buClr>
              <a:buSzPct val="75000"/>
              <a:buFont typeface="Wingdings" panose="05000000000000000000" pitchFamily="2" charset="2"/>
              <a:buChar char="n"/>
              <a:defRPr kumimoji="1" sz="32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effectLst>
                  <a:outerShdw blurRad="38100" dist="38100" dir="2700000" algn="tl">
                    <a:srgbClr val="000000"/>
                  </a:outerShdw>
                </a:effectLst>
                <a:latin typeface="Tahoma" panose="020B0604030504040204" pitchFamily="34" charset="0"/>
              </a:defRPr>
            </a:lvl3pPr>
            <a:lvl4pPr marL="1562100" indent="-228600">
              <a:spcBef>
                <a:spcPct val="20000"/>
              </a:spcBef>
              <a:buClr>
                <a:schemeClr val="accent1"/>
              </a:buClr>
              <a:buSzPct val="75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defRPr>
            </a:lvl4pPr>
            <a:lvl5pPr marL="1981200" indent="-228600">
              <a:spcBef>
                <a:spcPct val="20000"/>
              </a:spcBef>
              <a:buClr>
                <a:schemeClr val="accent1"/>
              </a:buClr>
              <a:buSzPct val="75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defRPr>
            </a:lvl5pPr>
            <a:lvl6pPr marL="24384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defRPr>
            </a:lvl6pPr>
            <a:lvl7pPr marL="2895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defRPr>
            </a:lvl7pPr>
            <a:lvl8pPr marL="3352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defRPr>
            </a:lvl8pPr>
            <a:lvl9pPr marL="3810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effectLst>
                  <a:outerShdw blurRad="38100" dist="38100" dir="2700000" algn="tl">
                    <a:srgbClr val="000000"/>
                  </a:outerShdw>
                </a:effectLst>
                <a:latin typeface="Tahoma" panose="020B0604030504040204" pitchFamily="34" charset="0"/>
              </a:defRPr>
            </a:lvl9pPr>
          </a:lstStyle>
          <a:p>
            <a:pPr eaLnBrk="0" fontAlgn="base" hangingPunct="0">
              <a:spcAft>
                <a:spcPct val="0"/>
              </a:spcAft>
              <a:buClr>
                <a:srgbClr val="8EB3C8"/>
              </a:buClr>
              <a:buNone/>
              <a:defRPr/>
            </a:pPr>
            <a:r>
              <a:rPr lang="en-US" altLang="zh-CN" sz="1400">
                <a:solidFill>
                  <a:srgbClr val="003366"/>
                </a:solidFill>
                <a:effectLst/>
                <a:latin typeface="黑体" panose="02010609060101010101" pitchFamily="49" charset="-122"/>
                <a:ea typeface="黑体" panose="02010609060101010101" pitchFamily="49" charset="-122"/>
              </a:rPr>
              <a:t>24. </a:t>
            </a:r>
            <a:r>
              <a:rPr lang="zh-CN" altLang="en-US" sz="1400">
                <a:solidFill>
                  <a:srgbClr val="003366"/>
                </a:solidFill>
                <a:effectLst/>
                <a:latin typeface="黑体" panose="02010609060101010101" pitchFamily="49" charset="-122"/>
                <a:ea typeface="黑体" panose="02010609060101010101" pitchFamily="49" charset="-122"/>
              </a:rPr>
              <a:t>争议的解决    </a:t>
            </a:r>
          </a:p>
          <a:p>
            <a:pPr eaLnBrk="0" fontAlgn="base" hangingPunct="0">
              <a:spcAft>
                <a:spcPct val="0"/>
              </a:spcAft>
              <a:buClr>
                <a:srgbClr val="8EB3C8"/>
              </a:buClr>
              <a:buNone/>
              <a:defRPr/>
            </a:pPr>
            <a:r>
              <a:rPr lang="en-US" altLang="zh-CN" sz="1400">
                <a:solidFill>
                  <a:srgbClr val="003366"/>
                </a:solidFill>
                <a:effectLst/>
                <a:latin typeface="黑体" panose="02010609060101010101" pitchFamily="49" charset="-122"/>
                <a:ea typeface="黑体" panose="02010609060101010101" pitchFamily="49" charset="-122"/>
              </a:rPr>
              <a:t>    24.1 </a:t>
            </a:r>
            <a:r>
              <a:rPr lang="zh-CN" altLang="en-US" sz="1400">
                <a:solidFill>
                  <a:srgbClr val="003366"/>
                </a:solidFill>
                <a:effectLst/>
                <a:latin typeface="黑体" panose="02010609060101010101" pitchFamily="49" charset="-122"/>
                <a:ea typeface="黑体" panose="02010609060101010101" pitchFamily="49" charset="-122"/>
              </a:rPr>
              <a:t>争议的解决方式   </a:t>
            </a:r>
          </a:p>
          <a:p>
            <a:pPr eaLnBrk="0" fontAlgn="base" hangingPunct="0">
              <a:spcAft>
                <a:spcPct val="0"/>
              </a:spcAft>
              <a:buClr>
                <a:srgbClr val="8EB3C8"/>
              </a:buClr>
              <a:buNone/>
              <a:defRPr/>
            </a:pPr>
            <a:r>
              <a:rPr lang="en-US" altLang="zh-CN" sz="1400">
                <a:solidFill>
                  <a:srgbClr val="003366"/>
                </a:solidFill>
                <a:effectLst/>
                <a:latin typeface="黑体" panose="02010609060101010101" pitchFamily="49" charset="-122"/>
                <a:ea typeface="黑体" panose="02010609060101010101" pitchFamily="49" charset="-122"/>
              </a:rPr>
              <a:t>25. </a:t>
            </a:r>
            <a:r>
              <a:rPr lang="zh-CN" altLang="en-US" sz="1400">
                <a:solidFill>
                  <a:srgbClr val="003366"/>
                </a:solidFill>
                <a:effectLst/>
                <a:latin typeface="黑体" panose="02010609060101010101" pitchFamily="49" charset="-122"/>
                <a:ea typeface="黑体" panose="02010609060101010101" pitchFamily="49" charset="-122"/>
              </a:rPr>
              <a:t>施工风险抵押金及施工风险管理基金 </a:t>
            </a:r>
          </a:p>
          <a:p>
            <a:pPr eaLnBrk="0" fontAlgn="base" hangingPunct="0">
              <a:spcAft>
                <a:spcPct val="0"/>
              </a:spcAft>
              <a:buClr>
                <a:srgbClr val="8EB3C8"/>
              </a:buClr>
              <a:buNone/>
              <a:defRPr/>
            </a:pPr>
            <a:endParaRPr lang="zh-CN" altLang="en-US" sz="1400">
              <a:solidFill>
                <a:srgbClr val="003366"/>
              </a:solidFill>
              <a:effectLst/>
              <a:latin typeface="黑体" panose="02010609060101010101" pitchFamily="49" charset="-122"/>
              <a:ea typeface="黑体" panose="02010609060101010101" pitchFamily="49" charset="-122"/>
            </a:endParaRPr>
          </a:p>
          <a:p>
            <a:pPr eaLnBrk="0" fontAlgn="base" hangingPunct="0">
              <a:spcAft>
                <a:spcPct val="0"/>
              </a:spcAft>
              <a:buClr>
                <a:srgbClr val="8EB3C8"/>
              </a:buClr>
              <a:buNone/>
              <a:defRPr/>
            </a:pPr>
            <a:r>
              <a:rPr lang="zh-CN" altLang="en-US" sz="1400">
                <a:solidFill>
                  <a:srgbClr val="003366"/>
                </a:solidFill>
                <a:effectLst/>
                <a:latin typeface="黑体" panose="02010609060101010101" pitchFamily="49" charset="-122"/>
                <a:ea typeface="黑体" panose="02010609060101010101" pitchFamily="49" charset="-122"/>
              </a:rPr>
              <a:t>第三节  合同附件格式       </a:t>
            </a:r>
          </a:p>
          <a:p>
            <a:pPr eaLnBrk="0" fontAlgn="base" hangingPunct="0">
              <a:spcAft>
                <a:spcPct val="0"/>
              </a:spcAft>
              <a:buClr>
                <a:srgbClr val="8EB3C8"/>
              </a:buClr>
              <a:buNone/>
              <a:defRPr/>
            </a:pPr>
            <a:r>
              <a:rPr lang="zh-CN" altLang="en-US" sz="1400">
                <a:solidFill>
                  <a:srgbClr val="003366"/>
                </a:solidFill>
                <a:effectLst/>
                <a:latin typeface="黑体" panose="02010609060101010101" pitchFamily="49" charset="-122"/>
                <a:ea typeface="黑体" panose="02010609060101010101" pitchFamily="49" charset="-122"/>
              </a:rPr>
              <a:t>附件一：合同协议书    </a:t>
            </a:r>
          </a:p>
          <a:p>
            <a:pPr eaLnBrk="0" fontAlgn="base" hangingPunct="0">
              <a:spcAft>
                <a:spcPct val="0"/>
              </a:spcAft>
              <a:buClr>
                <a:srgbClr val="8EB3C8"/>
              </a:buClr>
              <a:buNone/>
              <a:defRPr/>
            </a:pPr>
            <a:r>
              <a:rPr lang="zh-CN" altLang="en-US" sz="1400">
                <a:solidFill>
                  <a:srgbClr val="003366"/>
                </a:solidFill>
                <a:effectLst/>
                <a:latin typeface="黑体" panose="02010609060101010101" pitchFamily="49" charset="-122"/>
                <a:ea typeface="黑体" panose="02010609060101010101" pitchFamily="49" charset="-122"/>
              </a:rPr>
              <a:t>附件二：廉政合同       </a:t>
            </a:r>
          </a:p>
          <a:p>
            <a:pPr eaLnBrk="0" fontAlgn="base" hangingPunct="0">
              <a:spcAft>
                <a:spcPct val="0"/>
              </a:spcAft>
              <a:buClr>
                <a:srgbClr val="8EB3C8"/>
              </a:buClr>
              <a:buNone/>
              <a:defRPr/>
            </a:pPr>
            <a:r>
              <a:rPr lang="zh-CN" altLang="en-US" sz="1400">
                <a:solidFill>
                  <a:srgbClr val="003366"/>
                </a:solidFill>
                <a:effectLst/>
                <a:latin typeface="黑体" panose="02010609060101010101" pitchFamily="49" charset="-122"/>
                <a:ea typeface="黑体" panose="02010609060101010101" pitchFamily="49" charset="-122"/>
              </a:rPr>
              <a:t>附件三：安全生产合同</a:t>
            </a:r>
          </a:p>
          <a:p>
            <a:pPr eaLnBrk="0" fontAlgn="base" hangingPunct="0">
              <a:spcAft>
                <a:spcPct val="0"/>
              </a:spcAft>
              <a:buClr>
                <a:srgbClr val="8EB3C8"/>
              </a:buClr>
              <a:buNone/>
              <a:defRPr/>
            </a:pPr>
            <a:r>
              <a:rPr lang="zh-CN" altLang="en-US" sz="1400">
                <a:solidFill>
                  <a:srgbClr val="003366"/>
                </a:solidFill>
                <a:effectLst/>
                <a:latin typeface="黑体" panose="02010609060101010101" pitchFamily="49" charset="-122"/>
                <a:ea typeface="黑体" panose="02010609060101010101" pitchFamily="49" charset="-122"/>
              </a:rPr>
              <a:t>附件四：项目经理委任书    </a:t>
            </a:r>
          </a:p>
          <a:p>
            <a:pPr eaLnBrk="0" fontAlgn="base" hangingPunct="0">
              <a:spcAft>
                <a:spcPct val="0"/>
              </a:spcAft>
              <a:buClr>
                <a:srgbClr val="8EB3C8"/>
              </a:buClr>
              <a:buNone/>
              <a:defRPr/>
            </a:pPr>
            <a:r>
              <a:rPr lang="zh-CN" altLang="en-US" sz="1400">
                <a:solidFill>
                  <a:srgbClr val="003366"/>
                </a:solidFill>
                <a:effectLst/>
                <a:latin typeface="黑体" panose="02010609060101010101" pitchFamily="49" charset="-122"/>
                <a:ea typeface="黑体" panose="02010609060101010101" pitchFamily="49" charset="-122"/>
              </a:rPr>
              <a:t>附件五：履约担保格式       </a:t>
            </a:r>
          </a:p>
          <a:p>
            <a:pPr eaLnBrk="0" fontAlgn="base" hangingPunct="0">
              <a:spcAft>
                <a:spcPct val="0"/>
              </a:spcAft>
              <a:buClr>
                <a:srgbClr val="8EB3C8"/>
              </a:buClr>
              <a:buNone/>
              <a:defRPr/>
            </a:pPr>
            <a:r>
              <a:rPr lang="zh-CN" altLang="en-US" sz="1400">
                <a:solidFill>
                  <a:srgbClr val="003366"/>
                </a:solidFill>
                <a:effectLst/>
                <a:latin typeface="黑体" panose="02010609060101010101" pitchFamily="49" charset="-122"/>
                <a:ea typeface="黑体" panose="02010609060101010101" pitchFamily="49" charset="-122"/>
              </a:rPr>
              <a:t>附件六：预付款担保格式  </a:t>
            </a:r>
          </a:p>
          <a:p>
            <a:pPr eaLnBrk="0" fontAlgn="base" hangingPunct="0">
              <a:spcAft>
                <a:spcPct val="0"/>
              </a:spcAft>
              <a:buClr>
                <a:srgbClr val="8EB3C8"/>
              </a:buClr>
              <a:buNone/>
              <a:defRPr/>
            </a:pPr>
            <a:r>
              <a:rPr lang="zh-CN" altLang="en-US" sz="1400">
                <a:solidFill>
                  <a:srgbClr val="003366"/>
                </a:solidFill>
                <a:effectLst/>
                <a:latin typeface="黑体" panose="02010609060101010101" pitchFamily="49" charset="-122"/>
                <a:ea typeface="黑体" panose="02010609060101010101" pitchFamily="49" charset="-122"/>
              </a:rPr>
              <a:t>附件七：工程资金监管协议格式    </a:t>
            </a:r>
          </a:p>
          <a:p>
            <a:pPr eaLnBrk="0" fontAlgn="base" hangingPunct="0">
              <a:spcAft>
                <a:spcPct val="0"/>
              </a:spcAft>
              <a:buClr>
                <a:srgbClr val="8EB3C8"/>
              </a:buClr>
              <a:buNone/>
              <a:defRPr/>
            </a:pPr>
            <a:r>
              <a:rPr lang="zh-CN" altLang="en-US" sz="1400">
                <a:solidFill>
                  <a:srgbClr val="003366"/>
                </a:solidFill>
                <a:effectLst/>
                <a:latin typeface="黑体" panose="02010609060101010101" pitchFamily="49" charset="-122"/>
                <a:ea typeface="黑体" panose="02010609060101010101" pitchFamily="49" charset="-122"/>
              </a:rPr>
              <a:t> </a:t>
            </a:r>
          </a:p>
          <a:p>
            <a:pPr eaLnBrk="0" fontAlgn="base" hangingPunct="0">
              <a:spcAft>
                <a:spcPct val="0"/>
              </a:spcAft>
              <a:buClr>
                <a:srgbClr val="8EB3C8"/>
              </a:buClr>
              <a:buNone/>
              <a:defRPr/>
            </a:pPr>
            <a:r>
              <a:rPr lang="zh-CN" altLang="en-US" sz="1400">
                <a:solidFill>
                  <a:srgbClr val="003366"/>
                </a:solidFill>
                <a:latin typeface="黑体" panose="02010609060101010101" pitchFamily="49" charset="-122"/>
                <a:ea typeface="黑体" panose="02010609060101010101" pitchFamily="49" charset="-122"/>
              </a:rPr>
              <a:t>   </a:t>
            </a:r>
          </a:p>
          <a:p>
            <a:pPr eaLnBrk="0" fontAlgn="base" hangingPunct="0">
              <a:spcAft>
                <a:spcPct val="0"/>
              </a:spcAft>
              <a:buClr>
                <a:srgbClr val="8EB3C8"/>
              </a:buClr>
              <a:buNone/>
              <a:defRPr/>
            </a:pPr>
            <a:r>
              <a:rPr lang="zh-CN" altLang="en-US" sz="1600">
                <a:solidFill>
                  <a:srgbClr val="003366"/>
                </a:solidFill>
                <a:effectLst/>
                <a:latin typeface="微软雅黑" panose="020B0503020204020204" pitchFamily="34" charset="-122"/>
                <a:ea typeface="微软雅黑" panose="020B0503020204020204" pitchFamily="34" charset="-122"/>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3939" name="Rectangle 3">
            <a:extLst>
              <a:ext uri="{FF2B5EF4-FFF2-40B4-BE49-F238E27FC236}">
                <a16:creationId xmlns:a16="http://schemas.microsoft.com/office/drawing/2014/main" id="{4958FBCC-B5BA-4B3A-94B5-3761B887F3A0}"/>
              </a:ext>
            </a:extLst>
          </p:cNvPr>
          <p:cNvSpPr>
            <a:spLocks noGrp="1" noChangeArrowheads="1"/>
          </p:cNvSpPr>
          <p:nvPr>
            <p:ph type="body" idx="1"/>
          </p:nvPr>
        </p:nvSpPr>
        <p:spPr/>
        <p:txBody>
          <a:bodyPr/>
          <a:lstStyle/>
          <a:p>
            <a:pPr>
              <a:lnSpc>
                <a:spcPct val="90000"/>
              </a:lnSpc>
              <a:buFont typeface="Wingdings" panose="05000000000000000000" pitchFamily="2" charset="2"/>
              <a:buNone/>
              <a:defRPr/>
            </a:pPr>
            <a:r>
              <a:rPr lang="zh-CN" altLang="en-US" sz="1400">
                <a:solidFill>
                  <a:srgbClr val="9900FF"/>
                </a:solidFill>
                <a:ea typeface="隶书" panose="02010509060101010101" pitchFamily="49" charset="-122"/>
              </a:rPr>
              <a:t>      </a:t>
            </a:r>
            <a:r>
              <a:rPr lang="zh-CN" altLang="en-US" sz="1400">
                <a:solidFill>
                  <a:srgbClr val="9900FF"/>
                </a:solidFill>
                <a:latin typeface="隶书" panose="02010509060101010101" pitchFamily="49" charset="-122"/>
                <a:ea typeface="隶书" panose="02010509060101010101" pitchFamily="49" charset="-122"/>
              </a:rPr>
              <a:t> </a:t>
            </a:r>
          </a:p>
          <a:p>
            <a:pPr>
              <a:lnSpc>
                <a:spcPct val="90000"/>
              </a:lnSpc>
              <a:buFont typeface="Wingdings" panose="05000000000000000000" pitchFamily="2" charset="2"/>
              <a:buNone/>
              <a:defRPr/>
            </a:pPr>
            <a:r>
              <a:rPr lang="zh-CN" altLang="en-US" sz="1400">
                <a:solidFill>
                  <a:srgbClr val="9900FF"/>
                </a:solidFill>
                <a:ea typeface="隶书" panose="02010509060101010101" pitchFamily="49" charset="-122"/>
              </a:rPr>
              <a:t>  </a:t>
            </a:r>
            <a:r>
              <a:rPr lang="zh-CN" altLang="en-US" sz="1400">
                <a:solidFill>
                  <a:srgbClr val="9900FF"/>
                </a:solidFill>
                <a:latin typeface="隶书" panose="02010509060101010101" pitchFamily="49" charset="-122"/>
                <a:ea typeface="隶书" panose="02010509060101010101" pitchFamily="49" charset="-122"/>
              </a:rPr>
              <a:t> </a:t>
            </a:r>
          </a:p>
        </p:txBody>
      </p:sp>
      <p:sp>
        <p:nvSpPr>
          <p:cNvPr id="26627" name="Rectangle 4">
            <a:extLst>
              <a:ext uri="{FF2B5EF4-FFF2-40B4-BE49-F238E27FC236}">
                <a16:creationId xmlns:a16="http://schemas.microsoft.com/office/drawing/2014/main" id="{742ECE4D-AB22-4AE6-A795-0D5316E2C9C2}"/>
              </a:ext>
            </a:extLst>
          </p:cNvPr>
          <p:cNvSpPr>
            <a:spLocks noChangeArrowheads="1"/>
          </p:cNvSpPr>
          <p:nvPr/>
        </p:nvSpPr>
        <p:spPr bwMode="auto">
          <a:xfrm>
            <a:off x="3000375" y="2276476"/>
            <a:ext cx="4572000" cy="326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lnSpc>
                <a:spcPct val="130000"/>
              </a:lnSpc>
              <a:spcBef>
                <a:spcPct val="0"/>
              </a:spcBef>
              <a:spcAft>
                <a:spcPct val="0"/>
              </a:spcAft>
            </a:pPr>
            <a:r>
              <a:rPr kumimoji="1" lang="zh-CN" altLang="en-US" sz="1600">
                <a:solidFill>
                  <a:srgbClr val="0000CC"/>
                </a:solidFill>
                <a:latin typeface="微软雅黑" panose="020B0503020204020204" pitchFamily="34" charset="-122"/>
                <a:ea typeface="微软雅黑" panose="020B0503020204020204" pitchFamily="34" charset="-122"/>
              </a:rPr>
              <a:t>第五章  工程量清单 （另册） </a:t>
            </a:r>
            <a:r>
              <a:rPr kumimoji="1" lang="zh-CN" altLang="en-US" sz="1600">
                <a:solidFill>
                  <a:srgbClr val="9900FF"/>
                </a:solidFill>
                <a:latin typeface="微软雅黑" panose="020B0503020204020204" pitchFamily="34" charset="-122"/>
                <a:ea typeface="微软雅黑" panose="020B0503020204020204" pitchFamily="34" charset="-122"/>
              </a:rPr>
              <a:t> </a:t>
            </a:r>
            <a:r>
              <a:rPr kumimoji="1" lang="zh-CN" altLang="en-US" sz="1600">
                <a:solidFill>
                  <a:srgbClr val="003366"/>
                </a:solidFill>
                <a:latin typeface="微软雅黑" panose="020B0503020204020204" pitchFamily="34" charset="-122"/>
                <a:ea typeface="微软雅黑" panose="020B0503020204020204" pitchFamily="34" charset="-122"/>
              </a:rPr>
              <a:t> </a:t>
            </a:r>
          </a:p>
          <a:p>
            <a:pPr eaLnBrk="0" fontAlgn="base" hangingPunct="0">
              <a:lnSpc>
                <a:spcPct val="130000"/>
              </a:lnSpc>
              <a:spcBef>
                <a:spcPct val="0"/>
              </a:spcBef>
              <a:spcAft>
                <a:spcPct val="0"/>
              </a:spcAft>
            </a:pPr>
            <a:r>
              <a:rPr kumimoji="1" lang="en-US" altLang="zh-CN" sz="1600">
                <a:solidFill>
                  <a:srgbClr val="003366"/>
                </a:solidFill>
                <a:latin typeface="微软雅黑" panose="020B0503020204020204" pitchFamily="34" charset="-122"/>
                <a:ea typeface="微软雅黑" panose="020B0503020204020204" pitchFamily="34" charset="-122"/>
              </a:rPr>
              <a:t>    1. </a:t>
            </a:r>
            <a:r>
              <a:rPr kumimoji="1" lang="zh-CN" altLang="en-US" sz="1600">
                <a:solidFill>
                  <a:srgbClr val="003366"/>
                </a:solidFill>
                <a:latin typeface="微软雅黑" panose="020B0503020204020204" pitchFamily="34" charset="-122"/>
                <a:ea typeface="微软雅黑" panose="020B0503020204020204" pitchFamily="34" charset="-122"/>
              </a:rPr>
              <a:t>工程量清单说明      </a:t>
            </a:r>
          </a:p>
          <a:p>
            <a:pPr eaLnBrk="0" fontAlgn="base" hangingPunct="0">
              <a:lnSpc>
                <a:spcPct val="130000"/>
              </a:lnSpc>
              <a:spcBef>
                <a:spcPct val="0"/>
              </a:spcBef>
              <a:spcAft>
                <a:spcPct val="0"/>
              </a:spcAft>
            </a:pPr>
            <a:r>
              <a:rPr kumimoji="1" lang="en-US" altLang="zh-CN" sz="1600">
                <a:solidFill>
                  <a:srgbClr val="003366"/>
                </a:solidFill>
                <a:latin typeface="微软雅黑" panose="020B0503020204020204" pitchFamily="34" charset="-122"/>
                <a:ea typeface="微软雅黑" panose="020B0503020204020204" pitchFamily="34" charset="-122"/>
              </a:rPr>
              <a:t>    2. </a:t>
            </a:r>
            <a:r>
              <a:rPr kumimoji="1" lang="zh-CN" altLang="en-US" sz="1600">
                <a:solidFill>
                  <a:srgbClr val="003366"/>
                </a:solidFill>
                <a:latin typeface="微软雅黑" panose="020B0503020204020204" pitchFamily="34" charset="-122"/>
                <a:ea typeface="微软雅黑" panose="020B0503020204020204" pitchFamily="34" charset="-122"/>
              </a:rPr>
              <a:t>投标报价说明   </a:t>
            </a:r>
          </a:p>
          <a:p>
            <a:pPr eaLnBrk="0" fontAlgn="base" hangingPunct="0">
              <a:lnSpc>
                <a:spcPct val="130000"/>
              </a:lnSpc>
              <a:spcBef>
                <a:spcPct val="0"/>
              </a:spcBef>
              <a:spcAft>
                <a:spcPct val="0"/>
              </a:spcAft>
            </a:pPr>
            <a:r>
              <a:rPr kumimoji="1" lang="en-US" altLang="zh-CN" sz="1600">
                <a:solidFill>
                  <a:srgbClr val="003366"/>
                </a:solidFill>
                <a:latin typeface="微软雅黑" panose="020B0503020204020204" pitchFamily="34" charset="-122"/>
                <a:ea typeface="微软雅黑" panose="020B0503020204020204" pitchFamily="34" charset="-122"/>
              </a:rPr>
              <a:t>    3. </a:t>
            </a:r>
            <a:r>
              <a:rPr kumimoji="1" lang="zh-CN" altLang="en-US" sz="1600">
                <a:solidFill>
                  <a:srgbClr val="003366"/>
                </a:solidFill>
                <a:latin typeface="微软雅黑" panose="020B0503020204020204" pitchFamily="34" charset="-122"/>
                <a:ea typeface="微软雅黑" panose="020B0503020204020204" pitchFamily="34" charset="-122"/>
              </a:rPr>
              <a:t>其他说明   </a:t>
            </a:r>
          </a:p>
          <a:p>
            <a:pPr eaLnBrk="0" fontAlgn="base" hangingPunct="0">
              <a:lnSpc>
                <a:spcPct val="130000"/>
              </a:lnSpc>
              <a:spcBef>
                <a:spcPct val="0"/>
              </a:spcBef>
              <a:spcAft>
                <a:spcPct val="0"/>
              </a:spcAft>
            </a:pPr>
            <a:r>
              <a:rPr kumimoji="1" lang="en-US" altLang="zh-CN" sz="1600">
                <a:solidFill>
                  <a:srgbClr val="003366"/>
                </a:solidFill>
                <a:latin typeface="微软雅黑" panose="020B0503020204020204" pitchFamily="34" charset="-122"/>
                <a:ea typeface="微软雅黑" panose="020B0503020204020204" pitchFamily="34" charset="-122"/>
              </a:rPr>
              <a:t>    4. </a:t>
            </a:r>
            <a:r>
              <a:rPr kumimoji="1" lang="zh-CN" altLang="en-US" sz="1600">
                <a:solidFill>
                  <a:srgbClr val="003366"/>
                </a:solidFill>
                <a:latin typeface="微软雅黑" panose="020B0503020204020204" pitchFamily="34" charset="-122"/>
                <a:ea typeface="微软雅黑" panose="020B0503020204020204" pitchFamily="34" charset="-122"/>
              </a:rPr>
              <a:t>工程量清单      </a:t>
            </a:r>
          </a:p>
          <a:p>
            <a:pPr eaLnBrk="0" fontAlgn="base" hangingPunct="0">
              <a:lnSpc>
                <a:spcPct val="130000"/>
              </a:lnSpc>
              <a:spcBef>
                <a:spcPct val="0"/>
              </a:spcBef>
              <a:spcAft>
                <a:spcPct val="0"/>
              </a:spcAft>
            </a:pPr>
            <a:r>
              <a:rPr kumimoji="1" lang="en-US" altLang="zh-CN" sz="1600">
                <a:solidFill>
                  <a:srgbClr val="003366"/>
                </a:solidFill>
                <a:latin typeface="微软雅黑" panose="020B0503020204020204" pitchFamily="34" charset="-122"/>
                <a:ea typeface="微软雅黑" panose="020B0503020204020204" pitchFamily="34" charset="-122"/>
              </a:rPr>
              <a:t>        4.1 </a:t>
            </a:r>
            <a:r>
              <a:rPr kumimoji="1" lang="zh-CN" altLang="en-US" sz="1600">
                <a:solidFill>
                  <a:srgbClr val="003366"/>
                </a:solidFill>
                <a:latin typeface="微软雅黑" panose="020B0503020204020204" pitchFamily="34" charset="-122"/>
                <a:ea typeface="微软雅黑" panose="020B0503020204020204" pitchFamily="34" charset="-122"/>
              </a:rPr>
              <a:t>工程量清单表 </a:t>
            </a:r>
          </a:p>
          <a:p>
            <a:pPr eaLnBrk="0" fontAlgn="base" hangingPunct="0">
              <a:lnSpc>
                <a:spcPct val="130000"/>
              </a:lnSpc>
              <a:spcBef>
                <a:spcPct val="0"/>
              </a:spcBef>
              <a:spcAft>
                <a:spcPct val="0"/>
              </a:spcAft>
            </a:pPr>
            <a:r>
              <a:rPr kumimoji="1" lang="en-US" altLang="zh-CN" sz="1600">
                <a:solidFill>
                  <a:srgbClr val="003366"/>
                </a:solidFill>
                <a:latin typeface="微软雅黑" panose="020B0503020204020204" pitchFamily="34" charset="-122"/>
                <a:ea typeface="微软雅黑" panose="020B0503020204020204" pitchFamily="34" charset="-122"/>
              </a:rPr>
              <a:t>        4.2 </a:t>
            </a:r>
            <a:r>
              <a:rPr kumimoji="1" lang="zh-CN" altLang="en-US" sz="1600">
                <a:solidFill>
                  <a:srgbClr val="003366"/>
                </a:solidFill>
                <a:latin typeface="微软雅黑" panose="020B0503020204020204" pitchFamily="34" charset="-122"/>
                <a:ea typeface="微软雅黑" panose="020B0503020204020204" pitchFamily="34" charset="-122"/>
              </a:rPr>
              <a:t>计日工表 </a:t>
            </a:r>
          </a:p>
          <a:p>
            <a:pPr eaLnBrk="0" fontAlgn="base" hangingPunct="0">
              <a:lnSpc>
                <a:spcPct val="130000"/>
              </a:lnSpc>
              <a:spcBef>
                <a:spcPct val="0"/>
              </a:spcBef>
              <a:spcAft>
                <a:spcPct val="0"/>
              </a:spcAft>
            </a:pPr>
            <a:r>
              <a:rPr kumimoji="1" lang="en-US" altLang="zh-CN" sz="1600">
                <a:solidFill>
                  <a:srgbClr val="003366"/>
                </a:solidFill>
                <a:latin typeface="微软雅黑" panose="020B0503020204020204" pitchFamily="34" charset="-122"/>
                <a:ea typeface="微软雅黑" panose="020B0503020204020204" pitchFamily="34" charset="-122"/>
              </a:rPr>
              <a:t>        4.3 </a:t>
            </a:r>
            <a:r>
              <a:rPr kumimoji="1" lang="zh-CN" altLang="en-US" sz="1600">
                <a:solidFill>
                  <a:srgbClr val="003366"/>
                </a:solidFill>
                <a:latin typeface="微软雅黑" panose="020B0503020204020204" pitchFamily="34" charset="-122"/>
                <a:ea typeface="微软雅黑" panose="020B0503020204020204" pitchFamily="34" charset="-122"/>
              </a:rPr>
              <a:t>暂估价表 </a:t>
            </a:r>
          </a:p>
          <a:p>
            <a:pPr eaLnBrk="0" fontAlgn="base" hangingPunct="0">
              <a:lnSpc>
                <a:spcPct val="130000"/>
              </a:lnSpc>
              <a:spcBef>
                <a:spcPct val="0"/>
              </a:spcBef>
              <a:spcAft>
                <a:spcPct val="0"/>
              </a:spcAft>
            </a:pPr>
            <a:r>
              <a:rPr kumimoji="1" lang="en-US" altLang="zh-CN" sz="1600">
                <a:solidFill>
                  <a:srgbClr val="003366"/>
                </a:solidFill>
                <a:latin typeface="微软雅黑" panose="020B0503020204020204" pitchFamily="34" charset="-122"/>
                <a:ea typeface="微软雅黑" panose="020B0503020204020204" pitchFamily="34" charset="-122"/>
              </a:rPr>
              <a:t>        4.4 </a:t>
            </a:r>
            <a:r>
              <a:rPr kumimoji="1" lang="zh-CN" altLang="en-US" sz="1600">
                <a:solidFill>
                  <a:srgbClr val="003366"/>
                </a:solidFill>
                <a:latin typeface="微软雅黑" panose="020B0503020204020204" pitchFamily="34" charset="-122"/>
                <a:ea typeface="微软雅黑" panose="020B0503020204020204" pitchFamily="34" charset="-122"/>
              </a:rPr>
              <a:t>投标报价汇总表    </a:t>
            </a:r>
          </a:p>
          <a:p>
            <a:pPr eaLnBrk="0" fontAlgn="base" hangingPunct="0">
              <a:lnSpc>
                <a:spcPct val="130000"/>
              </a:lnSpc>
              <a:spcBef>
                <a:spcPct val="0"/>
              </a:spcBef>
              <a:spcAft>
                <a:spcPct val="0"/>
              </a:spcAft>
            </a:pPr>
            <a:r>
              <a:rPr kumimoji="1" lang="en-US" altLang="zh-CN" sz="1600">
                <a:solidFill>
                  <a:srgbClr val="003366"/>
                </a:solidFill>
                <a:latin typeface="微软雅黑" panose="020B0503020204020204" pitchFamily="34" charset="-122"/>
                <a:ea typeface="微软雅黑" panose="020B0503020204020204" pitchFamily="34" charset="-122"/>
              </a:rPr>
              <a:t>        4.5 </a:t>
            </a:r>
            <a:r>
              <a:rPr kumimoji="1" lang="zh-CN" altLang="en-US" sz="1600">
                <a:solidFill>
                  <a:srgbClr val="003366"/>
                </a:solidFill>
                <a:latin typeface="微软雅黑" panose="020B0503020204020204" pitchFamily="34" charset="-122"/>
                <a:ea typeface="微软雅黑" panose="020B0503020204020204" pitchFamily="34" charset="-122"/>
              </a:rPr>
              <a:t>工程量清单单价分析表</a:t>
            </a:r>
          </a:p>
        </p:txBody>
      </p:sp>
      <p:sp>
        <p:nvSpPr>
          <p:cNvPr id="423941" name="Rectangle 5">
            <a:extLst>
              <a:ext uri="{FF2B5EF4-FFF2-40B4-BE49-F238E27FC236}">
                <a16:creationId xmlns:a16="http://schemas.microsoft.com/office/drawing/2014/main" id="{8549B68F-F5C3-4B43-8617-7202D09D5FE5}"/>
              </a:ext>
            </a:extLst>
          </p:cNvPr>
          <p:cNvSpPr>
            <a:spLocks noChangeArrowheads="1"/>
          </p:cNvSpPr>
          <p:nvPr/>
        </p:nvSpPr>
        <p:spPr bwMode="auto">
          <a:xfrm>
            <a:off x="4295775" y="855664"/>
            <a:ext cx="1200150" cy="579437"/>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4965" name="Rectangle 5">
            <a:extLst>
              <a:ext uri="{FF2B5EF4-FFF2-40B4-BE49-F238E27FC236}">
                <a16:creationId xmlns:a16="http://schemas.microsoft.com/office/drawing/2014/main" id="{F40118A0-9F00-42A7-A8D8-1D578B67BED6}"/>
              </a:ext>
            </a:extLst>
          </p:cNvPr>
          <p:cNvSpPr>
            <a:spLocks noChangeArrowheads="1"/>
          </p:cNvSpPr>
          <p:nvPr/>
        </p:nvSpPr>
        <p:spPr bwMode="auto">
          <a:xfrm>
            <a:off x="3810000" y="2060575"/>
            <a:ext cx="4572000" cy="4248150"/>
          </a:xfrm>
          <a:prstGeom prst="rect">
            <a:avLst/>
          </a:prstGeom>
          <a:noFill/>
          <a:ln>
            <a:noFill/>
          </a:ln>
          <a:effectLst/>
        </p:spPr>
        <p:txBody>
          <a:bodyPr>
            <a:spAutoFit/>
          </a:bodyPr>
          <a:lstStyle/>
          <a:p>
            <a:pPr eaLnBrk="0" fontAlgn="base" hangingPunct="0">
              <a:spcBef>
                <a:spcPct val="0"/>
              </a:spcBef>
              <a:spcAft>
                <a:spcPct val="0"/>
              </a:spcAft>
              <a:defRPr/>
            </a:pPr>
            <a:r>
              <a:rPr kumimoji="1" lang="zh-CN" altLang="en-US" sz="1600">
                <a:solidFill>
                  <a:srgbClr val="0000CC"/>
                </a:solidFill>
                <a:latin typeface="黑体" panose="02010609060101010101" pitchFamily="49" charset="-122"/>
                <a:ea typeface="黑体" panose="02010609060101010101" pitchFamily="49" charset="-122"/>
              </a:rPr>
              <a:t>第六章  图  纸    </a:t>
            </a:r>
          </a:p>
          <a:p>
            <a:pPr eaLnBrk="0" fontAlgn="base" hangingPunct="0">
              <a:spcBef>
                <a:spcPct val="0"/>
              </a:spcBef>
              <a:spcAft>
                <a:spcPct val="0"/>
              </a:spcAft>
              <a:defRPr/>
            </a:pPr>
            <a:r>
              <a:rPr kumimoji="1" lang="zh-CN" altLang="en-US" sz="1600">
                <a:solidFill>
                  <a:srgbClr val="0000CC"/>
                </a:solidFill>
                <a:latin typeface="黑体" panose="02010609060101010101" pitchFamily="49" charset="-122"/>
                <a:ea typeface="黑体" panose="02010609060101010101" pitchFamily="49" charset="-122"/>
              </a:rPr>
              <a:t>   </a:t>
            </a:r>
          </a:p>
          <a:p>
            <a:pPr eaLnBrk="0" fontAlgn="base" hangingPunct="0">
              <a:spcBef>
                <a:spcPct val="0"/>
              </a:spcBef>
              <a:spcAft>
                <a:spcPct val="0"/>
              </a:spcAft>
              <a:defRPr/>
            </a:pPr>
            <a:r>
              <a:rPr kumimoji="1" lang="zh-CN" altLang="en-US" sz="1600">
                <a:solidFill>
                  <a:srgbClr val="0000CC"/>
                </a:solidFill>
                <a:latin typeface="黑体" panose="02010609060101010101" pitchFamily="49" charset="-122"/>
                <a:ea typeface="黑体" panose="02010609060101010101" pitchFamily="49" charset="-122"/>
              </a:rPr>
              <a:t>第七章  技术标准和要求</a:t>
            </a:r>
            <a:r>
              <a:rPr kumimoji="1" lang="zh-CN" altLang="en-US" sz="1600">
                <a:solidFill>
                  <a:srgbClr val="0000CC"/>
                </a:solidFill>
                <a:effectLst>
                  <a:outerShdw blurRad="38100" dist="38100" dir="2700000" algn="tl">
                    <a:srgbClr val="000000"/>
                  </a:outerShdw>
                </a:effectLst>
                <a:latin typeface="黑体" panose="02010609060101010101" pitchFamily="49" charset="-122"/>
                <a:ea typeface="黑体" panose="02010609060101010101" pitchFamily="49" charset="-122"/>
              </a:rPr>
              <a:t> </a:t>
            </a:r>
          </a:p>
          <a:p>
            <a:pPr eaLnBrk="0" fontAlgn="base" hangingPunct="0">
              <a:spcBef>
                <a:spcPct val="0"/>
              </a:spcBef>
              <a:spcAft>
                <a:spcPct val="0"/>
              </a:spcAft>
              <a:defRPr/>
            </a:pPr>
            <a:endParaRPr kumimoji="1" lang="zh-CN" altLang="en-US" sz="1600">
              <a:solidFill>
                <a:srgbClr val="0000CC"/>
              </a:solidFill>
              <a:latin typeface="黑体" panose="02010609060101010101" pitchFamily="49" charset="-122"/>
              <a:ea typeface="黑体" panose="02010609060101010101" pitchFamily="49" charset="-122"/>
            </a:endParaRPr>
          </a:p>
          <a:p>
            <a:pPr eaLnBrk="0" fontAlgn="base" hangingPunct="0">
              <a:spcBef>
                <a:spcPct val="0"/>
              </a:spcBef>
              <a:spcAft>
                <a:spcPct val="0"/>
              </a:spcAft>
              <a:defRPr/>
            </a:pPr>
            <a:r>
              <a:rPr kumimoji="1" lang="zh-CN" altLang="en-US" sz="1600">
                <a:solidFill>
                  <a:srgbClr val="0000CC"/>
                </a:solidFill>
                <a:latin typeface="黑体" panose="02010609060101010101" pitchFamily="49" charset="-122"/>
                <a:ea typeface="黑体" panose="02010609060101010101" pitchFamily="49" charset="-122"/>
              </a:rPr>
              <a:t>第八章  投标文件格式       </a:t>
            </a:r>
          </a:p>
          <a:p>
            <a:pPr eaLnBrk="0" fontAlgn="base" hangingPunct="0">
              <a:spcBef>
                <a:spcPct val="0"/>
              </a:spcBef>
              <a:spcAft>
                <a:spcPct val="0"/>
              </a:spcAft>
              <a:defRPr/>
            </a:pPr>
            <a:r>
              <a:rPr kumimoji="1" lang="zh-CN" altLang="en-US" sz="1600">
                <a:solidFill>
                  <a:srgbClr val="0000CC"/>
                </a:solidFill>
                <a:latin typeface="黑体" panose="02010609060101010101" pitchFamily="49" charset="-122"/>
                <a:ea typeface="黑体" panose="02010609060101010101" pitchFamily="49" charset="-122"/>
              </a:rPr>
              <a:t>    </a:t>
            </a:r>
          </a:p>
          <a:p>
            <a:pPr eaLnBrk="0" fontAlgn="base" hangingPunct="0">
              <a:spcBef>
                <a:spcPct val="0"/>
              </a:spcBef>
              <a:spcAft>
                <a:spcPct val="0"/>
              </a:spcAft>
              <a:defRPr/>
            </a:pPr>
            <a:r>
              <a:rPr kumimoji="1" lang="zh-CN" altLang="en-US" sz="1600">
                <a:solidFill>
                  <a:srgbClr val="0000CC"/>
                </a:solidFill>
                <a:latin typeface="黑体" panose="02010609060101010101" pitchFamily="49" charset="-122"/>
                <a:ea typeface="黑体" panose="02010609060101010101" pitchFamily="49" charset="-122"/>
              </a:rPr>
              <a:t>    </a:t>
            </a:r>
            <a:r>
              <a:rPr kumimoji="1" lang="zh-CN" altLang="en-US" sz="1600">
                <a:solidFill>
                  <a:srgbClr val="003366"/>
                </a:solidFill>
                <a:latin typeface="黑体" panose="02010609060101010101" pitchFamily="49" charset="-122"/>
                <a:ea typeface="黑体" panose="02010609060101010101" pitchFamily="49" charset="-122"/>
              </a:rPr>
              <a:t>目    录       </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一、投标函及投标函附录      </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二、法定代表人身份证明及授权委托书    </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三、投标保证金         </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四、已标价工程量清单    </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五、施工组织设计 </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六、项目管理机构</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七、拟分包项目情况表</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八、资格审查资料</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九、承诺函</a:t>
            </a:r>
          </a:p>
          <a:p>
            <a:pPr eaLnBrk="0" fontAlgn="base" hangingPunct="0">
              <a:spcBef>
                <a:spcPct val="0"/>
              </a:spcBef>
              <a:spcAft>
                <a:spcPct val="0"/>
              </a:spcAft>
              <a:defRPr/>
            </a:pPr>
            <a:r>
              <a:rPr kumimoji="1" lang="zh-CN" altLang="en-US" sz="1600">
                <a:solidFill>
                  <a:srgbClr val="003366"/>
                </a:solidFill>
                <a:latin typeface="黑体" panose="02010609060101010101" pitchFamily="49" charset="-122"/>
                <a:ea typeface="黑体" panose="02010609060101010101" pitchFamily="49" charset="-122"/>
              </a:rPr>
              <a:t>    十、其他材料     </a:t>
            </a:r>
          </a:p>
        </p:txBody>
      </p:sp>
      <p:sp>
        <p:nvSpPr>
          <p:cNvPr id="424966" name="Rectangle 6">
            <a:extLst>
              <a:ext uri="{FF2B5EF4-FFF2-40B4-BE49-F238E27FC236}">
                <a16:creationId xmlns:a16="http://schemas.microsoft.com/office/drawing/2014/main" id="{FF49B070-A5F9-4922-9D57-BE79BB69F990}"/>
              </a:ext>
            </a:extLst>
          </p:cNvPr>
          <p:cNvSpPr>
            <a:spLocks noChangeArrowheads="1"/>
          </p:cNvSpPr>
          <p:nvPr/>
        </p:nvSpPr>
        <p:spPr bwMode="auto">
          <a:xfrm>
            <a:off x="4295775" y="879475"/>
            <a:ext cx="1200150" cy="579438"/>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FFFF00"/>
                </a:solidFill>
                <a:effectLst>
                  <a:outerShdw blurRad="38100" dist="38100" dir="2700000" algn="tl">
                    <a:srgbClr val="000000"/>
                  </a:outerShdw>
                </a:effectLst>
                <a:latin typeface="黑体" panose="02010609060101010101" pitchFamily="49" charset="-122"/>
                <a:ea typeface="黑体" panose="02010609060101010101" pitchFamily="49" charset="-122"/>
              </a:rPr>
              <a:t>组 成</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2">
            <a:extLst>
              <a:ext uri="{FF2B5EF4-FFF2-40B4-BE49-F238E27FC236}">
                <a16:creationId xmlns:a16="http://schemas.microsoft.com/office/drawing/2014/main" id="{2FF7CDA7-FFB3-4016-93A9-3FF4D4F451A3}"/>
              </a:ext>
            </a:extLst>
          </p:cNvPr>
          <p:cNvSpPr>
            <a:spLocks noChangeArrowheads="1"/>
          </p:cNvSpPr>
          <p:nvPr/>
        </p:nvSpPr>
        <p:spPr bwMode="auto">
          <a:xfrm>
            <a:off x="3171826" y="5554663"/>
            <a:ext cx="1554163" cy="379412"/>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75" name="Rectangle 20">
            <a:extLst>
              <a:ext uri="{FF2B5EF4-FFF2-40B4-BE49-F238E27FC236}">
                <a16:creationId xmlns:a16="http://schemas.microsoft.com/office/drawing/2014/main" id="{8F9F3DA7-9385-4F30-8534-30931CEE694E}"/>
              </a:ext>
            </a:extLst>
          </p:cNvPr>
          <p:cNvSpPr>
            <a:spLocks noChangeArrowheads="1"/>
          </p:cNvSpPr>
          <p:nvPr/>
        </p:nvSpPr>
        <p:spPr bwMode="auto">
          <a:xfrm>
            <a:off x="3171826" y="4984751"/>
            <a:ext cx="1554163" cy="379413"/>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76" name="Rectangle 19">
            <a:extLst>
              <a:ext uri="{FF2B5EF4-FFF2-40B4-BE49-F238E27FC236}">
                <a16:creationId xmlns:a16="http://schemas.microsoft.com/office/drawing/2014/main" id="{FE8CBC7F-2DC4-4E19-B68A-84A811EDDA27}"/>
              </a:ext>
            </a:extLst>
          </p:cNvPr>
          <p:cNvSpPr>
            <a:spLocks noChangeArrowheads="1"/>
          </p:cNvSpPr>
          <p:nvPr/>
        </p:nvSpPr>
        <p:spPr bwMode="auto">
          <a:xfrm>
            <a:off x="3171826" y="4457701"/>
            <a:ext cx="1554163" cy="379413"/>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77" name="Rectangle 18">
            <a:extLst>
              <a:ext uri="{FF2B5EF4-FFF2-40B4-BE49-F238E27FC236}">
                <a16:creationId xmlns:a16="http://schemas.microsoft.com/office/drawing/2014/main" id="{FDC45FF0-61E3-4B0E-AD70-A9037BEC91EB}"/>
              </a:ext>
            </a:extLst>
          </p:cNvPr>
          <p:cNvSpPr>
            <a:spLocks noChangeArrowheads="1"/>
          </p:cNvSpPr>
          <p:nvPr/>
        </p:nvSpPr>
        <p:spPr bwMode="auto">
          <a:xfrm>
            <a:off x="3171826" y="3906838"/>
            <a:ext cx="1554163" cy="379412"/>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78" name="Rectangle 17">
            <a:extLst>
              <a:ext uri="{FF2B5EF4-FFF2-40B4-BE49-F238E27FC236}">
                <a16:creationId xmlns:a16="http://schemas.microsoft.com/office/drawing/2014/main" id="{70C743E9-2E98-409F-8CF8-27FB7EF6AE1B}"/>
              </a:ext>
            </a:extLst>
          </p:cNvPr>
          <p:cNvSpPr>
            <a:spLocks noChangeArrowheads="1"/>
          </p:cNvSpPr>
          <p:nvPr/>
        </p:nvSpPr>
        <p:spPr bwMode="auto">
          <a:xfrm>
            <a:off x="3171826" y="3363913"/>
            <a:ext cx="1554163" cy="379412"/>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79" name="Rectangle 15">
            <a:extLst>
              <a:ext uri="{FF2B5EF4-FFF2-40B4-BE49-F238E27FC236}">
                <a16:creationId xmlns:a16="http://schemas.microsoft.com/office/drawing/2014/main" id="{2FB79536-50D0-4914-90FB-20B73BEF1DDA}"/>
              </a:ext>
            </a:extLst>
          </p:cNvPr>
          <p:cNvSpPr>
            <a:spLocks noChangeArrowheads="1"/>
          </p:cNvSpPr>
          <p:nvPr/>
        </p:nvSpPr>
        <p:spPr bwMode="auto">
          <a:xfrm>
            <a:off x="3171826" y="2251076"/>
            <a:ext cx="1554163" cy="379413"/>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80" name="Rectangle 16">
            <a:extLst>
              <a:ext uri="{FF2B5EF4-FFF2-40B4-BE49-F238E27FC236}">
                <a16:creationId xmlns:a16="http://schemas.microsoft.com/office/drawing/2014/main" id="{06A3ACA3-5983-4249-8DEE-D2D89F0EF280}"/>
              </a:ext>
            </a:extLst>
          </p:cNvPr>
          <p:cNvSpPr>
            <a:spLocks noChangeArrowheads="1"/>
          </p:cNvSpPr>
          <p:nvPr/>
        </p:nvSpPr>
        <p:spPr bwMode="auto">
          <a:xfrm>
            <a:off x="3171826" y="2811463"/>
            <a:ext cx="1554163" cy="379412"/>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445443" name="Rectangle 3">
            <a:extLst>
              <a:ext uri="{FF2B5EF4-FFF2-40B4-BE49-F238E27FC236}">
                <a16:creationId xmlns:a16="http://schemas.microsoft.com/office/drawing/2014/main" id="{6F500ACA-B0C8-4C97-B67F-1EE5BCFB570B}"/>
              </a:ext>
            </a:extLst>
          </p:cNvPr>
          <p:cNvSpPr>
            <a:spLocks noGrp="1" noChangeArrowheads="1"/>
          </p:cNvSpPr>
          <p:nvPr>
            <p:ph type="body" idx="1"/>
          </p:nvPr>
        </p:nvSpPr>
        <p:spPr>
          <a:xfrm>
            <a:off x="2209800" y="1520825"/>
            <a:ext cx="7924800" cy="4464050"/>
          </a:xfrm>
        </p:spPr>
        <p:txBody>
          <a:bodyPr/>
          <a:lstStyle/>
          <a:p>
            <a:pPr>
              <a:buFont typeface="Wingdings" panose="05000000000000000000" pitchFamily="2" charset="2"/>
              <a:buNone/>
              <a:defRPr/>
            </a:pPr>
            <a:endParaRPr lang="zh-CN" altLang="en-US">
              <a:solidFill>
                <a:srgbClr val="33CC33"/>
              </a:solidFill>
              <a:latin typeface="隶书" panose="02010509060101010101" pitchFamily="49" charset="-122"/>
              <a:ea typeface="隶书" panose="02010509060101010101" pitchFamily="49" charset="-122"/>
            </a:endParaRPr>
          </a:p>
          <a:p>
            <a:pPr>
              <a:lnSpc>
                <a:spcPct val="180000"/>
              </a:lnSpc>
              <a:buFont typeface="Wingdings" panose="05000000000000000000" pitchFamily="2" charset="2"/>
              <a:buNone/>
              <a:defRPr/>
            </a:pPr>
            <a:r>
              <a:rPr lang="zh-CN" altLang="en-US" sz="1800">
                <a:solidFill>
                  <a:schemeClr val="bg1"/>
                </a:solidFill>
                <a:effectLst/>
                <a:latin typeface="微软雅黑" panose="020B0503020204020204" pitchFamily="34" charset="-122"/>
                <a:ea typeface="微软雅黑" panose="020B0503020204020204" pitchFamily="34" charset="-122"/>
              </a:rPr>
              <a:t>              </a:t>
            </a:r>
            <a:r>
              <a:rPr lang="zh-CN" altLang="en-US" sz="1800">
                <a:solidFill>
                  <a:schemeClr val="bg1"/>
                </a:solidFill>
                <a:effectLst/>
                <a:latin typeface="黑体" panose="02010609060101010101" pitchFamily="49" charset="-122"/>
                <a:ea typeface="黑体" panose="02010609060101010101" pitchFamily="49" charset="-122"/>
              </a:rPr>
              <a:t>确定投标策略</a:t>
            </a:r>
            <a:endParaRPr lang="zh-CN" altLang="en-US" sz="1800">
              <a:solidFill>
                <a:srgbClr val="FF9999"/>
              </a:solidFill>
              <a:latin typeface="黑体" panose="02010609060101010101" pitchFamily="49" charset="-122"/>
              <a:ea typeface="黑体" panose="02010609060101010101" pitchFamily="49" charset="-122"/>
            </a:endParaRPr>
          </a:p>
          <a:p>
            <a:pPr>
              <a:lnSpc>
                <a:spcPct val="180000"/>
              </a:lnSpc>
              <a:buFont typeface="Wingdings" panose="05000000000000000000" pitchFamily="2" charset="2"/>
              <a:buNone/>
              <a:defRPr/>
            </a:pPr>
            <a:r>
              <a:rPr lang="zh-CN" altLang="en-US" sz="1800">
                <a:solidFill>
                  <a:schemeClr val="bg1"/>
                </a:solidFill>
                <a:effectLst/>
                <a:latin typeface="黑体" panose="02010609060101010101" pitchFamily="49" charset="-122"/>
                <a:ea typeface="黑体" panose="02010609060101010101" pitchFamily="49" charset="-122"/>
              </a:rPr>
              <a:t>        报名参加投标</a:t>
            </a:r>
          </a:p>
          <a:p>
            <a:pPr>
              <a:lnSpc>
                <a:spcPct val="180000"/>
              </a:lnSpc>
              <a:buFont typeface="Wingdings" panose="05000000000000000000" pitchFamily="2" charset="2"/>
              <a:buNone/>
              <a:defRPr/>
            </a:pPr>
            <a:r>
              <a:rPr lang="zh-CN" altLang="en-US" sz="1800">
                <a:solidFill>
                  <a:schemeClr val="bg1"/>
                </a:solidFill>
                <a:effectLst/>
                <a:latin typeface="黑体" panose="02010609060101010101" pitchFamily="49" charset="-122"/>
                <a:ea typeface="黑体" panose="02010609060101010101" pitchFamily="49" charset="-122"/>
              </a:rPr>
              <a:t>        取得招标文件</a:t>
            </a:r>
          </a:p>
          <a:p>
            <a:pPr>
              <a:lnSpc>
                <a:spcPct val="180000"/>
              </a:lnSpc>
              <a:buFont typeface="Wingdings" panose="05000000000000000000" pitchFamily="2" charset="2"/>
              <a:buNone/>
              <a:defRPr/>
            </a:pPr>
            <a:r>
              <a:rPr lang="zh-CN" altLang="en-US" sz="1800">
                <a:solidFill>
                  <a:schemeClr val="bg1"/>
                </a:solidFill>
                <a:effectLst/>
                <a:latin typeface="黑体" panose="02010609060101010101" pitchFamily="49" charset="-122"/>
                <a:ea typeface="黑体" panose="02010609060101010101" pitchFamily="49" charset="-122"/>
              </a:rPr>
              <a:t>        研究招标文件</a:t>
            </a:r>
          </a:p>
          <a:p>
            <a:pPr>
              <a:lnSpc>
                <a:spcPct val="180000"/>
              </a:lnSpc>
              <a:buFont typeface="Wingdings" panose="05000000000000000000" pitchFamily="2" charset="2"/>
              <a:buNone/>
              <a:defRPr/>
            </a:pPr>
            <a:r>
              <a:rPr lang="zh-CN" altLang="en-US" sz="1800">
                <a:solidFill>
                  <a:schemeClr val="bg1"/>
                </a:solidFill>
                <a:effectLst/>
                <a:latin typeface="黑体" panose="02010609060101010101" pitchFamily="49" charset="-122"/>
                <a:ea typeface="黑体" panose="02010609060101010101" pitchFamily="49" charset="-122"/>
              </a:rPr>
              <a:t>        制定施工方案</a:t>
            </a:r>
          </a:p>
          <a:p>
            <a:pPr>
              <a:lnSpc>
                <a:spcPct val="180000"/>
              </a:lnSpc>
              <a:buFont typeface="Wingdings" panose="05000000000000000000" pitchFamily="2" charset="2"/>
              <a:buNone/>
              <a:defRPr/>
            </a:pPr>
            <a:r>
              <a:rPr lang="zh-CN" altLang="en-US" sz="1800">
                <a:solidFill>
                  <a:schemeClr val="bg1"/>
                </a:solidFill>
                <a:effectLst/>
                <a:latin typeface="黑体" panose="02010609060101010101" pitchFamily="49" charset="-122"/>
                <a:ea typeface="黑体" panose="02010609060101010101" pitchFamily="49" charset="-122"/>
              </a:rPr>
              <a:t>        编制投标文件</a:t>
            </a:r>
          </a:p>
          <a:p>
            <a:pPr>
              <a:lnSpc>
                <a:spcPct val="180000"/>
              </a:lnSpc>
              <a:buFont typeface="Wingdings" panose="05000000000000000000" pitchFamily="2" charset="2"/>
              <a:buNone/>
              <a:defRPr/>
            </a:pPr>
            <a:r>
              <a:rPr lang="zh-CN" altLang="en-US" sz="1800">
                <a:solidFill>
                  <a:schemeClr val="bg1"/>
                </a:solidFill>
                <a:effectLst/>
                <a:latin typeface="黑体" panose="02010609060101010101" pitchFamily="49" charset="-122"/>
                <a:ea typeface="黑体" panose="02010609060101010101" pitchFamily="49" charset="-122"/>
              </a:rPr>
              <a:t>        递交投标文件</a:t>
            </a:r>
          </a:p>
        </p:txBody>
      </p:sp>
      <p:sp>
        <p:nvSpPr>
          <p:cNvPr id="445444" name="Rectangle 4">
            <a:extLst>
              <a:ext uri="{FF2B5EF4-FFF2-40B4-BE49-F238E27FC236}">
                <a16:creationId xmlns:a16="http://schemas.microsoft.com/office/drawing/2014/main" id="{09D39565-296F-4153-A766-8AB4838FF17C}"/>
              </a:ext>
            </a:extLst>
          </p:cNvPr>
          <p:cNvSpPr>
            <a:spLocks noChangeArrowheads="1"/>
          </p:cNvSpPr>
          <p:nvPr/>
        </p:nvSpPr>
        <p:spPr bwMode="auto">
          <a:xfrm>
            <a:off x="4295775" y="879475"/>
            <a:ext cx="1809750" cy="579438"/>
          </a:xfrm>
          <a:prstGeom prst="rect">
            <a:avLst/>
          </a:prstGeom>
          <a:noFill/>
          <a:ln>
            <a:noFill/>
          </a:ln>
          <a:effectLst/>
        </p:spPr>
        <p:txBody>
          <a:bodyPr wrap="none">
            <a:spAutoFit/>
          </a:bodyPr>
          <a:lstStyle/>
          <a:p>
            <a:pPr eaLnBrk="0" fontAlgn="base" hangingPunct="0">
              <a:spcBef>
                <a:spcPct val="0"/>
              </a:spcBef>
              <a:spcAft>
                <a:spcPct val="0"/>
              </a:spcAft>
              <a:defRPr/>
            </a:pPr>
            <a:r>
              <a:rPr kumimoji="1" lang="zh-CN" altLang="en-US" sz="3200">
                <a:solidFill>
                  <a:srgbClr val="33CC33"/>
                </a:solidFill>
                <a:effectLst>
                  <a:outerShdw blurRad="38100" dist="38100" dir="2700000" algn="tl">
                    <a:srgbClr val="000000"/>
                  </a:outerShdw>
                </a:effectLst>
                <a:latin typeface="Times New Roman" panose="02020603050405020304" pitchFamily="18" charset="0"/>
                <a:ea typeface="黑体" panose="02010609060101010101" pitchFamily="49" charset="-122"/>
              </a:rPr>
              <a:t>投标程序</a:t>
            </a:r>
          </a:p>
        </p:txBody>
      </p:sp>
      <p:sp>
        <p:nvSpPr>
          <p:cNvPr id="28683" name="AutoShape 24">
            <a:extLst>
              <a:ext uri="{FF2B5EF4-FFF2-40B4-BE49-F238E27FC236}">
                <a16:creationId xmlns:a16="http://schemas.microsoft.com/office/drawing/2014/main" id="{A502DFB3-CB7E-4F48-AB77-077AC33CC1F1}"/>
              </a:ext>
            </a:extLst>
          </p:cNvPr>
          <p:cNvSpPr>
            <a:spLocks noChangeArrowheads="1"/>
          </p:cNvSpPr>
          <p:nvPr/>
        </p:nvSpPr>
        <p:spPr bwMode="auto">
          <a:xfrm>
            <a:off x="3746500" y="2636839"/>
            <a:ext cx="369888" cy="155575"/>
          </a:xfrm>
          <a:prstGeom prst="downArrow">
            <a:avLst>
              <a:gd name="adj1" fmla="val 40769"/>
              <a:gd name="adj2" fmla="val 40815"/>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84" name="AutoShape 25">
            <a:extLst>
              <a:ext uri="{FF2B5EF4-FFF2-40B4-BE49-F238E27FC236}">
                <a16:creationId xmlns:a16="http://schemas.microsoft.com/office/drawing/2014/main" id="{3BFC2EFD-895D-4BC9-A262-9C30FB4F8E31}"/>
              </a:ext>
            </a:extLst>
          </p:cNvPr>
          <p:cNvSpPr>
            <a:spLocks noChangeArrowheads="1"/>
          </p:cNvSpPr>
          <p:nvPr/>
        </p:nvSpPr>
        <p:spPr bwMode="auto">
          <a:xfrm>
            <a:off x="3746500" y="3189289"/>
            <a:ext cx="369888" cy="155575"/>
          </a:xfrm>
          <a:prstGeom prst="downArrow">
            <a:avLst>
              <a:gd name="adj1" fmla="val 40769"/>
              <a:gd name="adj2" fmla="val 40815"/>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85" name="AutoShape 26">
            <a:extLst>
              <a:ext uri="{FF2B5EF4-FFF2-40B4-BE49-F238E27FC236}">
                <a16:creationId xmlns:a16="http://schemas.microsoft.com/office/drawing/2014/main" id="{D1A2E7CE-8760-4FFC-A42D-5A17B8C18B55}"/>
              </a:ext>
            </a:extLst>
          </p:cNvPr>
          <p:cNvSpPr>
            <a:spLocks noChangeArrowheads="1"/>
          </p:cNvSpPr>
          <p:nvPr/>
        </p:nvSpPr>
        <p:spPr bwMode="auto">
          <a:xfrm>
            <a:off x="3746500" y="3751264"/>
            <a:ext cx="369888" cy="155575"/>
          </a:xfrm>
          <a:prstGeom prst="downArrow">
            <a:avLst>
              <a:gd name="adj1" fmla="val 40769"/>
              <a:gd name="adj2" fmla="val 40815"/>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86" name="AutoShape 27">
            <a:extLst>
              <a:ext uri="{FF2B5EF4-FFF2-40B4-BE49-F238E27FC236}">
                <a16:creationId xmlns:a16="http://schemas.microsoft.com/office/drawing/2014/main" id="{FC728039-1F67-4FCE-8B1B-8C767883AF95}"/>
              </a:ext>
            </a:extLst>
          </p:cNvPr>
          <p:cNvSpPr>
            <a:spLocks noChangeArrowheads="1"/>
          </p:cNvSpPr>
          <p:nvPr/>
        </p:nvSpPr>
        <p:spPr bwMode="auto">
          <a:xfrm>
            <a:off x="3746500" y="4286251"/>
            <a:ext cx="369888" cy="155575"/>
          </a:xfrm>
          <a:prstGeom prst="downArrow">
            <a:avLst>
              <a:gd name="adj1" fmla="val 40769"/>
              <a:gd name="adj2" fmla="val 40815"/>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87" name="AutoShape 28">
            <a:extLst>
              <a:ext uri="{FF2B5EF4-FFF2-40B4-BE49-F238E27FC236}">
                <a16:creationId xmlns:a16="http://schemas.microsoft.com/office/drawing/2014/main" id="{4427730A-043B-4C49-BC9C-AA309F7AE75B}"/>
              </a:ext>
            </a:extLst>
          </p:cNvPr>
          <p:cNvSpPr>
            <a:spLocks noChangeArrowheads="1"/>
          </p:cNvSpPr>
          <p:nvPr/>
        </p:nvSpPr>
        <p:spPr bwMode="auto">
          <a:xfrm>
            <a:off x="3746500" y="4838701"/>
            <a:ext cx="369888" cy="155575"/>
          </a:xfrm>
          <a:prstGeom prst="downArrow">
            <a:avLst>
              <a:gd name="adj1" fmla="val 40769"/>
              <a:gd name="adj2" fmla="val 40815"/>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
        <p:nvSpPr>
          <p:cNvPr id="28688" name="AutoShape 29">
            <a:extLst>
              <a:ext uri="{FF2B5EF4-FFF2-40B4-BE49-F238E27FC236}">
                <a16:creationId xmlns:a16="http://schemas.microsoft.com/office/drawing/2014/main" id="{EE62802F-E8B2-4547-A6C3-5D8E154F276D}"/>
              </a:ext>
            </a:extLst>
          </p:cNvPr>
          <p:cNvSpPr>
            <a:spLocks noChangeArrowheads="1"/>
          </p:cNvSpPr>
          <p:nvPr/>
        </p:nvSpPr>
        <p:spPr bwMode="auto">
          <a:xfrm>
            <a:off x="3746500" y="5373689"/>
            <a:ext cx="369888" cy="155575"/>
          </a:xfrm>
          <a:prstGeom prst="downArrow">
            <a:avLst>
              <a:gd name="adj1" fmla="val 40769"/>
              <a:gd name="adj2" fmla="val 40815"/>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endParaRPr lang="zh-CN" altLang="en-US">
              <a:solidFill>
                <a:srgbClr val="FFFFFF"/>
              </a:solidFill>
              <a:ea typeface="宋体" panose="02010600030101010101" pitchFamily="2"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5899A668-8F99-4130-9DF5-D5E53FE68102}"/>
              </a:ext>
            </a:extLst>
          </p:cNvPr>
          <p:cNvSpPr>
            <a:spLocks noGrp="1" noChangeArrowheads="1"/>
          </p:cNvSpPr>
          <p:nvPr>
            <p:ph type="body" idx="1"/>
          </p:nvPr>
        </p:nvSpPr>
        <p:spPr>
          <a:xfrm>
            <a:off x="2209800" y="2276476"/>
            <a:ext cx="7924800" cy="1584325"/>
          </a:xfrm>
        </p:spPr>
        <p:txBody>
          <a:bodyPr/>
          <a:lstStyle/>
          <a:p>
            <a:pPr>
              <a:lnSpc>
                <a:spcPct val="80000"/>
              </a:lnSpc>
            </a:pPr>
            <a:r>
              <a:rPr lang="zh-CN" altLang="en-US" sz="1600" b="1">
                <a:solidFill>
                  <a:schemeClr val="bg1"/>
                </a:solidFill>
                <a:effectLst/>
                <a:latin typeface="黑体" panose="02010609060101010101" pitchFamily="49" charset="-122"/>
                <a:ea typeface="黑体" panose="02010609060101010101" pitchFamily="49" charset="-122"/>
              </a:rPr>
              <a:t>（一）标书编制初期</a:t>
            </a:r>
            <a:r>
              <a:rPr lang="zh-CN" altLang="en-US" sz="1600">
                <a:solidFill>
                  <a:schemeClr val="bg1"/>
                </a:solidFill>
                <a:effectLst/>
                <a:latin typeface="黑体" panose="02010609060101010101" pitchFamily="49" charset="-122"/>
                <a:ea typeface="黑体" panose="02010609060101010101" pitchFamily="49" charset="-122"/>
              </a:rPr>
              <a:t> </a:t>
            </a:r>
          </a:p>
          <a:p>
            <a:pPr>
              <a:lnSpc>
                <a:spcPct val="120000"/>
              </a:lnSpc>
            </a:pPr>
            <a:r>
              <a:rPr lang="zh-CN" altLang="en-US" sz="1600">
                <a:solidFill>
                  <a:schemeClr val="bg1"/>
                </a:solidFill>
                <a:effectLst/>
                <a:latin typeface="黑体" panose="02010609060101010101" pitchFamily="49" charset="-122"/>
                <a:ea typeface="黑体" panose="02010609060101010101" pitchFamily="49" charset="-122"/>
              </a:rPr>
              <a:t>在收到业主的招标文件后，认真阅读招标文件，了解其每项内容的具体要求，不明之处在资审、招标文件限定时间内咨询招标代理机构或直接向招标人提出书面澄清申请，做到事无巨细、深入透彻的弄清招标文件的各项要求，并同时归纳、部署投</a:t>
            </a:r>
          </a:p>
          <a:p>
            <a:pPr>
              <a:lnSpc>
                <a:spcPct val="120000"/>
              </a:lnSpc>
              <a:buFont typeface="Wingdings" panose="05000000000000000000" pitchFamily="2" charset="2"/>
              <a:buNone/>
            </a:pPr>
            <a:r>
              <a:rPr lang="zh-CN" altLang="en-US" sz="1600">
                <a:solidFill>
                  <a:schemeClr val="bg1"/>
                </a:solidFill>
                <a:effectLst/>
                <a:latin typeface="黑体" panose="02010609060101010101" pitchFamily="49" charset="-122"/>
                <a:ea typeface="黑体" panose="02010609060101010101" pitchFamily="49" charset="-122"/>
              </a:rPr>
              <a:t>   标文件编制过程中的各项具体工作。需要在初期阶段开展的工作有：</a:t>
            </a:r>
          </a:p>
        </p:txBody>
      </p:sp>
      <p:sp>
        <p:nvSpPr>
          <p:cNvPr id="29699" name="标题 1">
            <a:extLst>
              <a:ext uri="{FF2B5EF4-FFF2-40B4-BE49-F238E27FC236}">
                <a16:creationId xmlns:a16="http://schemas.microsoft.com/office/drawing/2014/main" id="{3F72DD88-73F4-45D1-89EA-3A689E048855}"/>
              </a:ext>
            </a:extLst>
          </p:cNvPr>
          <p:cNvSpPr>
            <a:spLocks/>
          </p:cNvSpPr>
          <p:nvPr/>
        </p:nvSpPr>
        <p:spPr bwMode="auto">
          <a:xfrm>
            <a:off x="4267200" y="915989"/>
            <a:ext cx="506888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33CC33"/>
                </a:solidFill>
                <a:latin typeface="黑体" panose="02010609060101010101" pitchFamily="49" charset="-122"/>
                <a:ea typeface="黑体" panose="02010609060101010101" pitchFamily="49" charset="-122"/>
              </a:rPr>
              <a:t>标书编制全过程总体阐述</a:t>
            </a:r>
          </a:p>
        </p:txBody>
      </p:sp>
      <p:sp>
        <p:nvSpPr>
          <p:cNvPr id="29700" name="Rectangle 7">
            <a:extLst>
              <a:ext uri="{FF2B5EF4-FFF2-40B4-BE49-F238E27FC236}">
                <a16:creationId xmlns:a16="http://schemas.microsoft.com/office/drawing/2014/main" id="{1285F3DF-BE2D-44F7-B373-342ABECE0268}"/>
              </a:ext>
            </a:extLst>
          </p:cNvPr>
          <p:cNvSpPr>
            <a:spLocks noChangeArrowheads="1"/>
          </p:cNvSpPr>
          <p:nvPr/>
        </p:nvSpPr>
        <p:spPr bwMode="auto">
          <a:xfrm>
            <a:off x="3000376" y="3789364"/>
            <a:ext cx="6264275" cy="2147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lnSpc>
                <a:spcPct val="120000"/>
              </a:lnSpc>
              <a:spcBef>
                <a:spcPct val="0"/>
              </a:spcBef>
              <a:spcAft>
                <a:spcPct val="0"/>
              </a:spcAft>
            </a:pPr>
            <a:r>
              <a:rPr kumimoji="1" lang="en-US" altLang="zh-CN" sz="1600">
                <a:solidFill>
                  <a:srgbClr val="003366"/>
                </a:solidFill>
                <a:latin typeface="黑体" panose="02010609060101010101" pitchFamily="49" charset="-122"/>
                <a:ea typeface="黑体" panose="02010609060101010101" pitchFamily="49" charset="-122"/>
              </a:rPr>
              <a:t>1. </a:t>
            </a:r>
            <a:r>
              <a:rPr kumimoji="1" lang="zh-CN" altLang="en-US" sz="1600">
                <a:solidFill>
                  <a:srgbClr val="003366"/>
                </a:solidFill>
                <a:latin typeface="黑体" panose="02010609060101010101" pitchFamily="49" charset="-122"/>
                <a:ea typeface="黑体" panose="02010609060101010101" pitchFamily="49" charset="-122"/>
              </a:rPr>
              <a:t>向招标人提出书面澄清申请。</a:t>
            </a:r>
          </a:p>
          <a:p>
            <a:pPr eaLnBrk="0" fontAlgn="base" hangingPunct="0">
              <a:lnSpc>
                <a:spcPct val="120000"/>
              </a:lnSpc>
              <a:spcBef>
                <a:spcPct val="0"/>
              </a:spcBef>
              <a:spcAft>
                <a:spcPct val="0"/>
              </a:spcAft>
            </a:pPr>
            <a:r>
              <a:rPr kumimoji="1" lang="en-US" altLang="zh-CN" sz="1600">
                <a:solidFill>
                  <a:srgbClr val="003366"/>
                </a:solidFill>
                <a:latin typeface="黑体" panose="02010609060101010101" pitchFamily="49" charset="-122"/>
                <a:ea typeface="黑体" panose="02010609060101010101" pitchFamily="49" charset="-122"/>
              </a:rPr>
              <a:t>2. </a:t>
            </a:r>
            <a:r>
              <a:rPr kumimoji="1" lang="zh-CN" altLang="en-US" sz="1600">
                <a:solidFill>
                  <a:srgbClr val="003366"/>
                </a:solidFill>
                <a:latin typeface="黑体" panose="02010609060101010101" pitchFamily="49" charset="-122"/>
                <a:ea typeface="黑体" panose="02010609060101010101" pitchFamily="49" charset="-122"/>
              </a:rPr>
              <a:t>部署标书编制过程中的具体工作安排。</a:t>
            </a:r>
          </a:p>
          <a:p>
            <a:pPr eaLnBrk="0" fontAlgn="base" hangingPunct="0">
              <a:lnSpc>
                <a:spcPct val="120000"/>
              </a:lnSpc>
              <a:spcBef>
                <a:spcPct val="0"/>
              </a:spcBef>
              <a:spcAft>
                <a:spcPct val="0"/>
              </a:spcAft>
            </a:pPr>
            <a:r>
              <a:rPr kumimoji="1" lang="en-US" altLang="zh-CN" sz="1600">
                <a:solidFill>
                  <a:srgbClr val="003366"/>
                </a:solidFill>
                <a:latin typeface="黑体" panose="02010609060101010101" pitchFamily="49" charset="-122"/>
                <a:ea typeface="黑体" panose="02010609060101010101" pitchFamily="49" charset="-122"/>
              </a:rPr>
              <a:t>3. </a:t>
            </a:r>
            <a:r>
              <a:rPr kumimoji="1" lang="zh-CN" altLang="en-US" sz="1600">
                <a:solidFill>
                  <a:srgbClr val="003366"/>
                </a:solidFill>
                <a:latin typeface="黑体" panose="02010609060101010101" pitchFamily="49" charset="-122"/>
                <a:ea typeface="黑体" panose="02010609060101010101" pitchFamily="49" charset="-122"/>
              </a:rPr>
              <a:t>办理授权书公证。</a:t>
            </a:r>
          </a:p>
          <a:p>
            <a:pPr eaLnBrk="0" fontAlgn="base" hangingPunct="0">
              <a:lnSpc>
                <a:spcPct val="120000"/>
              </a:lnSpc>
              <a:spcBef>
                <a:spcPct val="0"/>
              </a:spcBef>
              <a:spcAft>
                <a:spcPct val="0"/>
              </a:spcAft>
            </a:pPr>
            <a:r>
              <a:rPr kumimoji="1" lang="en-US" altLang="zh-CN" sz="1600">
                <a:solidFill>
                  <a:srgbClr val="003366"/>
                </a:solidFill>
                <a:latin typeface="黑体" panose="02010609060101010101" pitchFamily="49" charset="-122"/>
                <a:ea typeface="黑体" panose="02010609060101010101" pitchFamily="49" charset="-122"/>
              </a:rPr>
              <a:t>4. </a:t>
            </a:r>
            <a:r>
              <a:rPr kumimoji="1" lang="zh-CN" altLang="en-US" sz="1600">
                <a:solidFill>
                  <a:srgbClr val="003366"/>
                </a:solidFill>
                <a:latin typeface="黑体" panose="02010609060101010101" pitchFamily="49" charset="-122"/>
                <a:ea typeface="黑体" panose="02010609060101010101" pitchFamily="49" charset="-122"/>
              </a:rPr>
              <a:t>办理项目经理、项目总工备案手续。</a:t>
            </a:r>
          </a:p>
          <a:p>
            <a:pPr eaLnBrk="0" fontAlgn="base" hangingPunct="0">
              <a:lnSpc>
                <a:spcPct val="120000"/>
              </a:lnSpc>
              <a:spcBef>
                <a:spcPct val="0"/>
              </a:spcBef>
              <a:spcAft>
                <a:spcPct val="0"/>
              </a:spcAft>
            </a:pPr>
            <a:r>
              <a:rPr kumimoji="1" lang="en-US" altLang="zh-CN" sz="1600">
                <a:solidFill>
                  <a:srgbClr val="003366"/>
                </a:solidFill>
                <a:latin typeface="黑体" panose="02010609060101010101" pitchFamily="49" charset="-122"/>
                <a:ea typeface="黑体" panose="02010609060101010101" pitchFamily="49" charset="-122"/>
              </a:rPr>
              <a:t>5.</a:t>
            </a:r>
            <a:r>
              <a:rPr kumimoji="1" lang="zh-CN" altLang="en-US" sz="1600">
                <a:solidFill>
                  <a:srgbClr val="003366"/>
                </a:solidFill>
                <a:latin typeface="黑体" panose="02010609060101010101" pitchFamily="49" charset="-122"/>
                <a:ea typeface="黑体" panose="02010609060101010101" pitchFamily="49" charset="-122"/>
              </a:rPr>
              <a:t> 办理投标保证金，并网上确认。</a:t>
            </a:r>
          </a:p>
          <a:p>
            <a:pPr eaLnBrk="0" fontAlgn="base" hangingPunct="0">
              <a:lnSpc>
                <a:spcPct val="120000"/>
              </a:lnSpc>
              <a:spcBef>
                <a:spcPct val="0"/>
              </a:spcBef>
              <a:spcAft>
                <a:spcPct val="0"/>
              </a:spcAft>
            </a:pPr>
            <a:r>
              <a:rPr kumimoji="1" lang="en-US" altLang="zh-CN" sz="1600">
                <a:solidFill>
                  <a:srgbClr val="003366"/>
                </a:solidFill>
                <a:latin typeface="黑体" panose="02010609060101010101" pitchFamily="49" charset="-122"/>
                <a:ea typeface="黑体" panose="02010609060101010101" pitchFamily="49" charset="-122"/>
              </a:rPr>
              <a:t>6.</a:t>
            </a:r>
            <a:r>
              <a:rPr kumimoji="1" lang="zh-CN" altLang="en-US" sz="1600">
                <a:solidFill>
                  <a:srgbClr val="003366"/>
                </a:solidFill>
                <a:latin typeface="黑体" panose="02010609060101010101" pitchFamily="49" charset="-122"/>
                <a:ea typeface="黑体" panose="02010609060101010101" pitchFamily="49" charset="-122"/>
              </a:rPr>
              <a:t> 编制施工组织设计。</a:t>
            </a:r>
          </a:p>
          <a:p>
            <a:pPr eaLnBrk="0" fontAlgn="base" hangingPunct="0">
              <a:lnSpc>
                <a:spcPct val="120000"/>
              </a:lnSpc>
              <a:spcBef>
                <a:spcPct val="0"/>
              </a:spcBef>
              <a:spcAft>
                <a:spcPct val="0"/>
              </a:spcAft>
            </a:pPr>
            <a:r>
              <a:rPr kumimoji="1" lang="en-US" altLang="zh-CN" sz="1600">
                <a:solidFill>
                  <a:srgbClr val="003366"/>
                </a:solidFill>
                <a:latin typeface="黑体" panose="02010609060101010101" pitchFamily="49" charset="-122"/>
                <a:ea typeface="黑体" panose="02010609060101010101" pitchFamily="49" charset="-122"/>
              </a:rPr>
              <a:t>7. </a:t>
            </a:r>
            <a:r>
              <a:rPr kumimoji="1" lang="zh-CN" altLang="en-US" sz="1600">
                <a:solidFill>
                  <a:srgbClr val="003366"/>
                </a:solidFill>
                <a:latin typeface="黑体" panose="02010609060101010101" pitchFamily="49" charset="-122"/>
                <a:ea typeface="黑体" panose="02010609060101010101" pitchFamily="49" charset="-122"/>
              </a:rPr>
              <a:t>提前购买存放标书电子版所用的</a:t>
            </a:r>
            <a:r>
              <a:rPr kumimoji="1" lang="en-US" altLang="zh-CN" sz="1600">
                <a:solidFill>
                  <a:srgbClr val="003366"/>
                </a:solidFill>
                <a:latin typeface="黑体" panose="02010609060101010101" pitchFamily="49" charset="-122"/>
                <a:ea typeface="黑体" panose="02010609060101010101" pitchFamily="49" charset="-122"/>
              </a:rPr>
              <a:t>U</a:t>
            </a:r>
            <a:r>
              <a:rPr kumimoji="1" lang="zh-CN" altLang="en-US" sz="1600">
                <a:solidFill>
                  <a:srgbClr val="003366"/>
                </a:solidFill>
                <a:latin typeface="黑体" panose="02010609060101010101" pitchFamily="49" charset="-122"/>
                <a:ea typeface="黑体" panose="02010609060101010101" pitchFamily="49" charset="-122"/>
              </a:rPr>
              <a:t>盘或光盘。</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a:extLst>
              <a:ext uri="{FF2B5EF4-FFF2-40B4-BE49-F238E27FC236}">
                <a16:creationId xmlns:a16="http://schemas.microsoft.com/office/drawing/2014/main" id="{C3E55BD4-D151-469F-84E4-2145193CE3ED}"/>
              </a:ext>
            </a:extLst>
          </p:cNvPr>
          <p:cNvSpPr>
            <a:spLocks noChangeArrowheads="1"/>
          </p:cNvSpPr>
          <p:nvPr/>
        </p:nvSpPr>
        <p:spPr bwMode="auto">
          <a:xfrm>
            <a:off x="2711450" y="2260601"/>
            <a:ext cx="2293938"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lnSpc>
                <a:spcPct val="80000"/>
              </a:lnSpc>
              <a:spcBef>
                <a:spcPct val="20000"/>
              </a:spcBef>
              <a:spcAft>
                <a:spcPct val="0"/>
              </a:spcAft>
              <a:buClr>
                <a:srgbClr val="8EB3C8"/>
              </a:buClr>
              <a:buSzPct val="75000"/>
              <a:buFont typeface="Wingdings" panose="05000000000000000000" pitchFamily="2" charset="2"/>
              <a:buChar char="n"/>
            </a:pPr>
            <a:r>
              <a:rPr kumimoji="1" lang="zh-CN" altLang="en-US" sz="1600" b="1">
                <a:solidFill>
                  <a:srgbClr val="003366"/>
                </a:solidFill>
                <a:latin typeface="黑体" panose="02010609060101010101" pitchFamily="49" charset="-122"/>
                <a:ea typeface="黑体" panose="02010609060101010101" pitchFamily="49" charset="-122"/>
              </a:rPr>
              <a:t>（一）标书编制中期</a:t>
            </a:r>
            <a:r>
              <a:rPr kumimoji="1" lang="zh-CN" altLang="en-US">
                <a:solidFill>
                  <a:srgbClr val="FFFFFF"/>
                </a:solidFill>
                <a:latin typeface="黑体" panose="02010609060101010101" pitchFamily="49" charset="-122"/>
                <a:ea typeface="黑体" panose="02010609060101010101" pitchFamily="49" charset="-122"/>
              </a:rPr>
              <a:t> </a:t>
            </a:r>
          </a:p>
        </p:txBody>
      </p:sp>
      <p:sp>
        <p:nvSpPr>
          <p:cNvPr id="30723" name="Rectangle 5">
            <a:extLst>
              <a:ext uri="{FF2B5EF4-FFF2-40B4-BE49-F238E27FC236}">
                <a16:creationId xmlns:a16="http://schemas.microsoft.com/office/drawing/2014/main" id="{B65B82BB-8ADF-425C-AA43-78A37D70739D}"/>
              </a:ext>
            </a:extLst>
          </p:cNvPr>
          <p:cNvSpPr>
            <a:spLocks noChangeArrowheads="1"/>
          </p:cNvSpPr>
          <p:nvPr/>
        </p:nvSpPr>
        <p:spPr bwMode="auto">
          <a:xfrm>
            <a:off x="2711451" y="2708275"/>
            <a:ext cx="6048375" cy="2592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5621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1981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4384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895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352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10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lnSpc>
                <a:spcPct val="120000"/>
              </a:lnSpc>
              <a:spcAft>
                <a:spcPct val="0"/>
              </a:spcAft>
              <a:buClr>
                <a:srgbClr val="8EB3C8"/>
              </a:buClr>
            </a:pPr>
            <a:r>
              <a:rPr lang="en-US" altLang="zh-CN" sz="1600">
                <a:solidFill>
                  <a:srgbClr val="003366"/>
                </a:solidFill>
                <a:latin typeface="黑体" panose="02010609060101010101" pitchFamily="49" charset="-122"/>
                <a:ea typeface="黑体" panose="02010609060101010101" pitchFamily="49" charset="-122"/>
              </a:rPr>
              <a:t>1.</a:t>
            </a:r>
            <a:r>
              <a:rPr lang="zh-CN" altLang="en-US" sz="1600">
                <a:solidFill>
                  <a:srgbClr val="003366"/>
                </a:solidFill>
                <a:latin typeface="黑体" panose="02010609060101010101" pitchFamily="49" charset="-122"/>
                <a:ea typeface="黑体" panose="02010609060101010101" pitchFamily="49" charset="-122"/>
              </a:rPr>
              <a:t>追踪初期各项工作的进展情况。 </a:t>
            </a:r>
          </a:p>
          <a:p>
            <a:pPr eaLnBrk="0" fontAlgn="base" hangingPunct="0">
              <a:lnSpc>
                <a:spcPct val="120000"/>
              </a:lnSpc>
              <a:spcAft>
                <a:spcPct val="0"/>
              </a:spcAft>
              <a:buClr>
                <a:srgbClr val="8EB3C8"/>
              </a:buClr>
            </a:pPr>
            <a:r>
              <a:rPr lang="en-US" altLang="zh-CN" sz="1600">
                <a:solidFill>
                  <a:srgbClr val="003366"/>
                </a:solidFill>
                <a:latin typeface="黑体" panose="02010609060101010101" pitchFamily="49" charset="-122"/>
                <a:ea typeface="黑体" panose="02010609060101010101" pitchFamily="49" charset="-122"/>
              </a:rPr>
              <a:t>2.</a:t>
            </a:r>
            <a:r>
              <a:rPr lang="zh-CN" altLang="en-US" sz="1600">
                <a:solidFill>
                  <a:srgbClr val="003366"/>
                </a:solidFill>
                <a:latin typeface="黑体" panose="02010609060101010101" pitchFamily="49" charset="-122"/>
                <a:ea typeface="黑体" panose="02010609060101010101" pitchFamily="49" charset="-122"/>
              </a:rPr>
              <a:t>注意查收招标人派发的各项补遗书并回复确认。 </a:t>
            </a:r>
          </a:p>
          <a:p>
            <a:pPr eaLnBrk="0" fontAlgn="base" hangingPunct="0">
              <a:lnSpc>
                <a:spcPct val="120000"/>
              </a:lnSpc>
              <a:spcAft>
                <a:spcPct val="0"/>
              </a:spcAft>
              <a:buClr>
                <a:srgbClr val="8EB3C8"/>
              </a:buClr>
            </a:pPr>
            <a:r>
              <a:rPr lang="en-US" altLang="zh-CN" sz="1600">
                <a:solidFill>
                  <a:srgbClr val="003366"/>
                </a:solidFill>
                <a:latin typeface="黑体" panose="02010609060101010101" pitchFamily="49" charset="-122"/>
                <a:ea typeface="黑体" panose="02010609060101010101" pitchFamily="49" charset="-122"/>
              </a:rPr>
              <a:t>3.</a:t>
            </a:r>
            <a:r>
              <a:rPr lang="zh-CN" altLang="en-US" sz="1600">
                <a:solidFill>
                  <a:srgbClr val="003366"/>
                </a:solidFill>
                <a:latin typeface="黑体" panose="02010609060101010101" pitchFamily="49" charset="-122"/>
                <a:ea typeface="黑体" panose="02010609060101010101" pitchFamily="49" charset="-122"/>
              </a:rPr>
              <a:t>编制标书中的签字盖章资料。</a:t>
            </a:r>
          </a:p>
          <a:p>
            <a:pPr eaLnBrk="0" fontAlgn="base" hangingPunct="0">
              <a:lnSpc>
                <a:spcPct val="120000"/>
              </a:lnSpc>
              <a:spcAft>
                <a:spcPct val="0"/>
              </a:spcAft>
              <a:buClr>
                <a:srgbClr val="8EB3C8"/>
              </a:buClr>
            </a:pPr>
            <a:r>
              <a:rPr lang="en-US" altLang="zh-CN" sz="1600">
                <a:solidFill>
                  <a:srgbClr val="003366"/>
                </a:solidFill>
                <a:latin typeface="黑体" panose="02010609060101010101" pitchFamily="49" charset="-122"/>
                <a:ea typeface="黑体" panose="02010609060101010101" pitchFamily="49" charset="-122"/>
              </a:rPr>
              <a:t>4.</a:t>
            </a:r>
            <a:r>
              <a:rPr lang="zh-CN" altLang="en-US" sz="1600">
                <a:solidFill>
                  <a:srgbClr val="003366"/>
                </a:solidFill>
                <a:latin typeface="黑体" panose="02010609060101010101" pitchFamily="49" charset="-122"/>
                <a:ea typeface="黑体" panose="02010609060101010101" pitchFamily="49" charset="-122"/>
              </a:rPr>
              <a:t>编制标书中的其他资料。</a:t>
            </a:r>
          </a:p>
          <a:p>
            <a:pPr eaLnBrk="0" fontAlgn="base" hangingPunct="0">
              <a:lnSpc>
                <a:spcPct val="120000"/>
              </a:lnSpc>
              <a:spcAft>
                <a:spcPct val="0"/>
              </a:spcAft>
              <a:buClr>
                <a:srgbClr val="8EB3C8"/>
              </a:buClr>
            </a:pPr>
            <a:r>
              <a:rPr lang="en-US" altLang="zh-CN" sz="1600">
                <a:solidFill>
                  <a:srgbClr val="003366"/>
                </a:solidFill>
                <a:latin typeface="黑体" panose="02010609060101010101" pitchFamily="49" charset="-122"/>
                <a:ea typeface="黑体" panose="02010609060101010101" pitchFamily="49" charset="-122"/>
              </a:rPr>
              <a:t>5.</a:t>
            </a:r>
            <a:r>
              <a:rPr lang="zh-CN" altLang="en-US" sz="1600">
                <a:solidFill>
                  <a:srgbClr val="003366"/>
                </a:solidFill>
                <a:latin typeface="黑体" panose="02010609060101010101" pitchFamily="49" charset="-122"/>
                <a:ea typeface="黑体" panose="02010609060101010101" pitchFamily="49" charset="-122"/>
              </a:rPr>
              <a:t>编制标书中的设备资料。</a:t>
            </a:r>
          </a:p>
          <a:p>
            <a:pPr eaLnBrk="0" fontAlgn="base" hangingPunct="0">
              <a:lnSpc>
                <a:spcPct val="120000"/>
              </a:lnSpc>
              <a:spcAft>
                <a:spcPct val="0"/>
              </a:spcAft>
              <a:buClr>
                <a:srgbClr val="8EB3C8"/>
              </a:buClr>
            </a:pPr>
            <a:r>
              <a:rPr lang="en-US" altLang="zh-CN" sz="1600">
                <a:solidFill>
                  <a:srgbClr val="003366"/>
                </a:solidFill>
                <a:latin typeface="黑体" panose="02010609060101010101" pitchFamily="49" charset="-122"/>
                <a:ea typeface="黑体" panose="02010609060101010101" pitchFamily="49" charset="-122"/>
              </a:rPr>
              <a:t>6.</a:t>
            </a:r>
            <a:r>
              <a:rPr lang="zh-CN" altLang="en-US" sz="1600">
                <a:solidFill>
                  <a:srgbClr val="003366"/>
                </a:solidFill>
                <a:latin typeface="黑体" panose="02010609060101010101" pitchFamily="49" charset="-122"/>
                <a:ea typeface="黑体" panose="02010609060101010101" pitchFamily="49" charset="-122"/>
              </a:rPr>
              <a:t>编制标书中的财务资料。</a:t>
            </a:r>
          </a:p>
          <a:p>
            <a:pPr eaLnBrk="0" fontAlgn="base" hangingPunct="0">
              <a:lnSpc>
                <a:spcPct val="120000"/>
              </a:lnSpc>
              <a:spcAft>
                <a:spcPct val="0"/>
              </a:spcAft>
              <a:buClr>
                <a:srgbClr val="8EB3C8"/>
              </a:buClr>
            </a:pPr>
            <a:r>
              <a:rPr lang="en-US" altLang="zh-CN" sz="1600">
                <a:solidFill>
                  <a:srgbClr val="003366"/>
                </a:solidFill>
                <a:latin typeface="黑体" panose="02010609060101010101" pitchFamily="49" charset="-122"/>
                <a:ea typeface="黑体" panose="02010609060101010101" pitchFamily="49" charset="-122"/>
              </a:rPr>
              <a:t>7.</a:t>
            </a:r>
            <a:r>
              <a:rPr lang="zh-CN" altLang="en-US" sz="1600">
                <a:solidFill>
                  <a:srgbClr val="003366"/>
                </a:solidFill>
                <a:latin typeface="黑体" panose="02010609060101010101" pitchFamily="49" charset="-122"/>
                <a:ea typeface="黑体" panose="02010609060101010101" pitchFamily="49" charset="-122"/>
              </a:rPr>
              <a:t>编制标书中的业绩资料。</a:t>
            </a:r>
          </a:p>
          <a:p>
            <a:pPr eaLnBrk="0" fontAlgn="base" hangingPunct="0">
              <a:lnSpc>
                <a:spcPct val="120000"/>
              </a:lnSpc>
              <a:spcAft>
                <a:spcPct val="0"/>
              </a:spcAft>
              <a:buClr>
                <a:srgbClr val="8EB3C8"/>
              </a:buClr>
            </a:pPr>
            <a:r>
              <a:rPr lang="en-US" altLang="zh-CN" sz="1600">
                <a:solidFill>
                  <a:srgbClr val="003366"/>
                </a:solidFill>
                <a:latin typeface="黑体" panose="02010609060101010101" pitchFamily="49" charset="-122"/>
                <a:ea typeface="黑体" panose="02010609060101010101" pitchFamily="49" charset="-122"/>
              </a:rPr>
              <a:t>8.</a:t>
            </a:r>
            <a:r>
              <a:rPr lang="zh-CN" altLang="en-US" sz="1600">
                <a:solidFill>
                  <a:srgbClr val="003366"/>
                </a:solidFill>
                <a:latin typeface="黑体" panose="02010609060101010101" pitchFamily="49" charset="-122"/>
                <a:ea typeface="黑体" panose="02010609060101010101" pitchFamily="49" charset="-122"/>
              </a:rPr>
              <a:t>编制标书中的人员资料。</a:t>
            </a:r>
          </a:p>
        </p:txBody>
      </p:sp>
      <p:sp>
        <p:nvSpPr>
          <p:cNvPr id="30724" name="标题 1">
            <a:extLst>
              <a:ext uri="{FF2B5EF4-FFF2-40B4-BE49-F238E27FC236}">
                <a16:creationId xmlns:a16="http://schemas.microsoft.com/office/drawing/2014/main" id="{C8856598-4D50-478E-BB08-009DAB54EA29}"/>
              </a:ext>
            </a:extLst>
          </p:cNvPr>
          <p:cNvSpPr>
            <a:spLocks/>
          </p:cNvSpPr>
          <p:nvPr/>
        </p:nvSpPr>
        <p:spPr bwMode="auto">
          <a:xfrm>
            <a:off x="4267200" y="915989"/>
            <a:ext cx="506888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33CC33"/>
                </a:solidFill>
                <a:latin typeface="黑体" panose="02010609060101010101" pitchFamily="49" charset="-122"/>
                <a:ea typeface="黑体" panose="02010609060101010101" pitchFamily="49" charset="-122"/>
              </a:rPr>
              <a:t>标书编制全过程总体阐述</a:t>
            </a:r>
          </a:p>
        </p:txBody>
      </p:sp>
    </p:spTree>
  </p:cSld>
  <p:clrMapOvr>
    <a:masterClrMapping/>
  </p:clrMapOvr>
  <p:transition>
    <p:checke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a:extLst>
              <a:ext uri="{FF2B5EF4-FFF2-40B4-BE49-F238E27FC236}">
                <a16:creationId xmlns:a16="http://schemas.microsoft.com/office/drawing/2014/main" id="{8555CFC8-CA9B-41D1-9205-9DD1D7D2F701}"/>
              </a:ext>
            </a:extLst>
          </p:cNvPr>
          <p:cNvSpPr>
            <a:spLocks/>
          </p:cNvSpPr>
          <p:nvPr/>
        </p:nvSpPr>
        <p:spPr bwMode="auto">
          <a:xfrm>
            <a:off x="4267200" y="915989"/>
            <a:ext cx="506888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33CC33"/>
                </a:solidFill>
                <a:latin typeface="黑体" panose="02010609060101010101" pitchFamily="49" charset="-122"/>
                <a:ea typeface="黑体" panose="02010609060101010101" pitchFamily="49" charset="-122"/>
              </a:rPr>
              <a:t>标书编制全过程总体阐述</a:t>
            </a:r>
          </a:p>
        </p:txBody>
      </p:sp>
      <p:sp>
        <p:nvSpPr>
          <p:cNvPr id="489478" name="Rectangle 6">
            <a:extLst>
              <a:ext uri="{FF2B5EF4-FFF2-40B4-BE49-F238E27FC236}">
                <a16:creationId xmlns:a16="http://schemas.microsoft.com/office/drawing/2014/main" id="{E6390AD6-A6A0-464A-ADE1-22AD1CA39151}"/>
              </a:ext>
            </a:extLst>
          </p:cNvPr>
          <p:cNvSpPr>
            <a:spLocks noChangeArrowheads="1"/>
          </p:cNvSpPr>
          <p:nvPr/>
        </p:nvSpPr>
        <p:spPr bwMode="auto">
          <a:xfrm>
            <a:off x="2566988" y="2708275"/>
            <a:ext cx="7345362" cy="1511300"/>
          </a:xfrm>
          <a:prstGeom prst="rect">
            <a:avLst/>
          </a:prstGeom>
          <a:noFill/>
          <a:ln>
            <a:noFill/>
          </a:ln>
          <a:effectLst/>
        </p:spPr>
        <p:txBody>
          <a:bodyPr>
            <a:spAutoFit/>
          </a:bodyPr>
          <a:lstStyle/>
          <a:p>
            <a:pPr eaLnBrk="0" fontAlgn="base" hangingPunct="0">
              <a:lnSpc>
                <a:spcPct val="120000"/>
              </a:lnSpc>
              <a:spcBef>
                <a:spcPct val="0"/>
              </a:spcBef>
              <a:spcAft>
                <a:spcPct val="0"/>
              </a:spcAft>
              <a:defRPr/>
            </a:pPr>
            <a:r>
              <a:rPr kumimoji="1" lang="zh-CN" altLang="en-US" sz="1600">
                <a:solidFill>
                  <a:srgbClr val="003366"/>
                </a:solidFill>
                <a:latin typeface="微软雅黑" panose="020B0503020204020204" pitchFamily="34" charset="-122"/>
                <a:ea typeface="微软雅黑" panose="020B0503020204020204" pitchFamily="34" charset="-122"/>
              </a:rPr>
              <a:t>       </a:t>
            </a:r>
            <a:r>
              <a:rPr kumimoji="1" lang="zh-CN" altLang="en-US" sz="1600">
                <a:solidFill>
                  <a:srgbClr val="003366"/>
                </a:solidFill>
                <a:latin typeface="黑体" panose="02010609060101010101" pitchFamily="49" charset="-122"/>
                <a:ea typeface="黑体" panose="02010609060101010101" pitchFamily="49" charset="-122"/>
              </a:rPr>
              <a:t>这一阶段，进入标书组卷、审核、修订阶段。按照招标文件要求，将标书电子版整理归档，并仔细对照招标文件检查、审核，以免漏项，先自审，再由投标小组成员互审，随后再次修订，形成最终稿，装订成册。需要在后期阶段开展的工作有：</a:t>
            </a:r>
            <a:r>
              <a:rPr kumimoji="1" lang="zh-CN" altLang="en-US" sz="1600">
                <a:solidFill>
                  <a:srgbClr val="FFFFFF"/>
                </a:solidFill>
                <a:effectLst>
                  <a:outerShdw blurRad="38100" dist="38100" dir="2700000" algn="tl">
                    <a:srgbClr val="000000"/>
                  </a:outerShdw>
                </a:effectLst>
                <a:latin typeface="黑体" panose="02010609060101010101" pitchFamily="49" charset="-122"/>
                <a:ea typeface="黑体" panose="02010609060101010101" pitchFamily="49" charset="-122"/>
              </a:rPr>
              <a:t> </a:t>
            </a:r>
          </a:p>
          <a:p>
            <a:pPr eaLnBrk="0" fontAlgn="base" hangingPunct="0">
              <a:spcBef>
                <a:spcPct val="0"/>
              </a:spcBef>
              <a:spcAft>
                <a:spcPct val="0"/>
              </a:spcAft>
              <a:defRPr/>
            </a:pPr>
            <a:endParaRPr kumimoji="1" lang="zh-CN" altLang="en-US" sz="1600">
              <a:solidFill>
                <a:srgbClr val="003366"/>
              </a:solidFill>
              <a:latin typeface="黑体" panose="02010609060101010101" pitchFamily="49" charset="-122"/>
              <a:ea typeface="黑体" panose="02010609060101010101" pitchFamily="49" charset="-122"/>
            </a:endParaRPr>
          </a:p>
        </p:txBody>
      </p:sp>
      <p:sp>
        <p:nvSpPr>
          <p:cNvPr id="31748" name="Rectangle 8">
            <a:extLst>
              <a:ext uri="{FF2B5EF4-FFF2-40B4-BE49-F238E27FC236}">
                <a16:creationId xmlns:a16="http://schemas.microsoft.com/office/drawing/2014/main" id="{69161C4F-197F-45DF-B6AB-7469D506F6D9}"/>
              </a:ext>
            </a:extLst>
          </p:cNvPr>
          <p:cNvSpPr>
            <a:spLocks noChangeArrowheads="1"/>
          </p:cNvSpPr>
          <p:nvPr/>
        </p:nvSpPr>
        <p:spPr bwMode="auto">
          <a:xfrm>
            <a:off x="2711450" y="2260601"/>
            <a:ext cx="2293938"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lnSpc>
                <a:spcPct val="80000"/>
              </a:lnSpc>
              <a:spcBef>
                <a:spcPct val="20000"/>
              </a:spcBef>
              <a:spcAft>
                <a:spcPct val="0"/>
              </a:spcAft>
              <a:buClr>
                <a:srgbClr val="8EB3C8"/>
              </a:buClr>
              <a:buSzPct val="75000"/>
              <a:buFont typeface="Wingdings" panose="05000000000000000000" pitchFamily="2" charset="2"/>
              <a:buChar char="n"/>
            </a:pPr>
            <a:r>
              <a:rPr kumimoji="1" lang="zh-CN" altLang="en-US" sz="1600" b="1">
                <a:solidFill>
                  <a:srgbClr val="003366"/>
                </a:solidFill>
                <a:latin typeface="黑体" panose="02010609060101010101" pitchFamily="49" charset="-122"/>
                <a:ea typeface="黑体" panose="02010609060101010101" pitchFamily="49" charset="-122"/>
              </a:rPr>
              <a:t>（一）标书编制后期</a:t>
            </a:r>
            <a:r>
              <a:rPr kumimoji="1" lang="zh-CN" altLang="en-US">
                <a:solidFill>
                  <a:srgbClr val="FFFFFF"/>
                </a:solidFill>
                <a:latin typeface="黑体" panose="02010609060101010101" pitchFamily="49" charset="-122"/>
                <a:ea typeface="黑体" panose="02010609060101010101" pitchFamily="49" charset="-122"/>
              </a:rPr>
              <a:t> </a:t>
            </a:r>
          </a:p>
        </p:txBody>
      </p:sp>
      <p:sp>
        <p:nvSpPr>
          <p:cNvPr id="31749" name="Rectangle 9">
            <a:extLst>
              <a:ext uri="{FF2B5EF4-FFF2-40B4-BE49-F238E27FC236}">
                <a16:creationId xmlns:a16="http://schemas.microsoft.com/office/drawing/2014/main" id="{3F0962C2-CA40-4DCE-929D-575AF6075BD5}"/>
              </a:ext>
            </a:extLst>
          </p:cNvPr>
          <p:cNvSpPr>
            <a:spLocks noGrp="1" noChangeArrowheads="1"/>
          </p:cNvSpPr>
          <p:nvPr>
            <p:ph type="body" idx="1"/>
          </p:nvPr>
        </p:nvSpPr>
        <p:spPr>
          <a:xfrm>
            <a:off x="2998789" y="4078288"/>
            <a:ext cx="5976937" cy="1079500"/>
          </a:xfrm>
          <a:noFill/>
          <a:extLst>
            <a:ext uri="{909E8E84-426E-40DD-AFC4-6F175D3DCCD1}">
              <a14:hiddenFill xmlns:a14="http://schemas.microsoft.com/office/drawing/2010/main">
                <a:solidFill>
                  <a:schemeClr val="accent1"/>
                </a:solidFill>
              </a14:hiddenFill>
            </a:ext>
          </a:extLst>
        </p:spPr>
        <p:txBody>
          <a:bodyPr/>
          <a:lstStyle/>
          <a:p>
            <a:r>
              <a:rPr lang="en-US" altLang="zh-CN" sz="1600">
                <a:solidFill>
                  <a:schemeClr val="bg1"/>
                </a:solidFill>
                <a:effectLst/>
                <a:latin typeface="黑体" panose="02010609060101010101" pitchFamily="49" charset="-122"/>
                <a:ea typeface="黑体" panose="02010609060101010101" pitchFamily="49" charset="-122"/>
              </a:rPr>
              <a:t>1.</a:t>
            </a:r>
            <a:r>
              <a:rPr lang="zh-CN" altLang="en-US" sz="1600">
                <a:solidFill>
                  <a:schemeClr val="bg1"/>
                </a:solidFill>
                <a:effectLst/>
                <a:latin typeface="黑体" panose="02010609060101010101" pitchFamily="49" charset="-122"/>
                <a:ea typeface="黑体" panose="02010609060101010101" pitchFamily="49" charset="-122"/>
              </a:rPr>
              <a:t>投标文件中涉及技术、报价的内容的确认。</a:t>
            </a:r>
          </a:p>
          <a:p>
            <a:r>
              <a:rPr lang="en-US" altLang="zh-CN" sz="1600">
                <a:solidFill>
                  <a:schemeClr val="bg1"/>
                </a:solidFill>
                <a:effectLst/>
                <a:latin typeface="黑体" panose="02010609060101010101" pitchFamily="49" charset="-122"/>
                <a:ea typeface="黑体" panose="02010609060101010101" pitchFamily="49" charset="-122"/>
              </a:rPr>
              <a:t>2.</a:t>
            </a:r>
            <a:r>
              <a:rPr lang="zh-CN" altLang="en-US" sz="1600">
                <a:solidFill>
                  <a:schemeClr val="bg1"/>
                </a:solidFill>
                <a:effectLst/>
                <a:latin typeface="黑体" panose="02010609060101010101" pitchFamily="49" charset="-122"/>
                <a:ea typeface="黑体" panose="02010609060101010101" pitchFamily="49" charset="-122"/>
              </a:rPr>
              <a:t>标书打印、组卷、自审、互审、修订。 </a:t>
            </a:r>
          </a:p>
          <a:p>
            <a:r>
              <a:rPr lang="en-US" altLang="zh-CN" sz="1600">
                <a:solidFill>
                  <a:schemeClr val="bg1"/>
                </a:solidFill>
                <a:effectLst/>
                <a:latin typeface="黑体" panose="02010609060101010101" pitchFamily="49" charset="-122"/>
                <a:ea typeface="黑体" panose="02010609060101010101" pitchFamily="49" charset="-122"/>
              </a:rPr>
              <a:t>3.</a:t>
            </a:r>
            <a:r>
              <a:rPr lang="zh-CN" altLang="en-US" sz="1600">
                <a:solidFill>
                  <a:schemeClr val="bg1"/>
                </a:solidFill>
                <a:effectLst/>
                <a:latin typeface="黑体" panose="02010609060101010101" pitchFamily="49" charset="-122"/>
                <a:ea typeface="黑体" panose="02010609060101010101" pitchFamily="49" charset="-122"/>
              </a:rPr>
              <a:t>标书再次修订、复印、装订、签字盖章、包封。</a:t>
            </a:r>
            <a:r>
              <a:rPr lang="zh-CN" altLang="en-US" sz="1600">
                <a:solidFill>
                  <a:schemeClr val="bg1"/>
                </a:solidFill>
                <a:effectLst/>
                <a:latin typeface="微软雅黑" panose="020B0503020204020204" pitchFamily="34" charset="-122"/>
                <a:ea typeface="微软雅黑" panose="020B0503020204020204" pitchFamily="34" charset="-122"/>
              </a:rPr>
              <a:t> </a:t>
            </a:r>
          </a:p>
          <a:p>
            <a:pPr>
              <a:buFont typeface="Wingdings" panose="05000000000000000000" pitchFamily="2" charset="2"/>
              <a:buNone/>
            </a:pPr>
            <a:endParaRPr lang="zh-CN" altLang="en-US" sz="1600">
              <a:solidFill>
                <a:schemeClr val="bg1"/>
              </a:solidFill>
              <a:effectLst/>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a:extLst>
              <a:ext uri="{FF2B5EF4-FFF2-40B4-BE49-F238E27FC236}">
                <a16:creationId xmlns:a16="http://schemas.microsoft.com/office/drawing/2014/main" id="{CE049A72-A7EB-499C-9C70-C12ED72D04A2}"/>
              </a:ext>
            </a:extLst>
          </p:cNvPr>
          <p:cNvSpPr>
            <a:spLocks/>
          </p:cNvSpPr>
          <p:nvPr/>
        </p:nvSpPr>
        <p:spPr bwMode="auto">
          <a:xfrm>
            <a:off x="4267200" y="915989"/>
            <a:ext cx="42672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33CC33"/>
                </a:solidFill>
                <a:latin typeface="黑体" panose="02010609060101010101" pitchFamily="49" charset="-122"/>
                <a:ea typeface="黑体" panose="02010609060101010101" pitchFamily="49" charset="-122"/>
              </a:rPr>
              <a:t>投标文件的一般组成</a:t>
            </a:r>
          </a:p>
        </p:txBody>
      </p:sp>
      <p:sp>
        <p:nvSpPr>
          <p:cNvPr id="32771" name="Text Box 3">
            <a:extLst>
              <a:ext uri="{FF2B5EF4-FFF2-40B4-BE49-F238E27FC236}">
                <a16:creationId xmlns:a16="http://schemas.microsoft.com/office/drawing/2014/main" id="{A10F80B6-F03A-40F6-BCCD-822398DCC6A9}"/>
              </a:ext>
            </a:extLst>
          </p:cNvPr>
          <p:cNvSpPr txBox="1">
            <a:spLocks noChangeArrowheads="1"/>
          </p:cNvSpPr>
          <p:nvPr/>
        </p:nvSpPr>
        <p:spPr bwMode="auto">
          <a:xfrm>
            <a:off x="3792539" y="2276476"/>
            <a:ext cx="4302125"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投标函及投标函附录</a:t>
            </a:r>
          </a:p>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法定代表人身份证明及授权委托书</a:t>
            </a:r>
            <a:endParaRPr kumimoji="0" lang="en-US" altLang="zh-CN" sz="1600">
              <a:solidFill>
                <a:srgbClr val="003366"/>
              </a:solidFill>
              <a:latin typeface="Arial" panose="020B0604020202020204" pitchFamily="34" charset="0"/>
              <a:ea typeface="黑体" panose="02010609060101010101" pitchFamily="49" charset="-122"/>
            </a:endParaRPr>
          </a:p>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投标保证金</a:t>
            </a:r>
          </a:p>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已标价工程量清单</a:t>
            </a:r>
          </a:p>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施工组织设计</a:t>
            </a:r>
          </a:p>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项目管理机构</a:t>
            </a:r>
          </a:p>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拟分包项目情况表</a:t>
            </a:r>
          </a:p>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资格审查资料</a:t>
            </a:r>
          </a:p>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承诺函</a:t>
            </a:r>
          </a:p>
          <a:p>
            <a:pPr fontAlgn="base">
              <a:lnSpc>
                <a:spcPct val="135000"/>
              </a:lnSpc>
              <a:spcBef>
                <a:spcPct val="0"/>
              </a:spcBef>
              <a:spcAft>
                <a:spcPct val="0"/>
              </a:spcAft>
              <a:buClrTx/>
              <a:buSzTx/>
              <a:buFont typeface="Dotum" panose="020B0600000101010101" pitchFamily="34" charset="-127"/>
              <a:buChar char="◈"/>
            </a:pPr>
            <a:r>
              <a:rPr kumimoji="0" lang="zh-CN" altLang="en-US" sz="1600">
                <a:solidFill>
                  <a:srgbClr val="003366"/>
                </a:solidFill>
                <a:latin typeface="Arial" panose="020B0604020202020204" pitchFamily="34" charset="0"/>
                <a:ea typeface="黑体" panose="02010609060101010101" pitchFamily="49" charset="-122"/>
              </a:rPr>
              <a:t>其他材料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a:extLst>
              <a:ext uri="{FF2B5EF4-FFF2-40B4-BE49-F238E27FC236}">
                <a16:creationId xmlns:a16="http://schemas.microsoft.com/office/drawing/2014/main" id="{8B5D3DA1-772A-4885-B65C-9E81C40B84DA}"/>
              </a:ext>
            </a:extLst>
          </p:cNvPr>
          <p:cNvSpPr>
            <a:spLocks noGrp="1" noChangeArrowheads="1"/>
          </p:cNvSpPr>
          <p:nvPr>
            <p:ph type="title"/>
          </p:nvPr>
        </p:nvSpPr>
        <p:spPr>
          <a:xfrm>
            <a:off x="3355975" y="692150"/>
            <a:ext cx="7924800" cy="1066800"/>
          </a:xfrm>
        </p:spPr>
        <p:txBody>
          <a:bodyPr/>
          <a:lstStyle/>
          <a:p>
            <a:pPr>
              <a:defRPr/>
            </a:pPr>
            <a:r>
              <a:rPr lang="zh-CN" altLang="en-US" sz="3200">
                <a:solidFill>
                  <a:srgbClr val="33CC33"/>
                </a:solidFill>
                <a:effectLst/>
                <a:latin typeface="黑体" panose="02010609060101010101" pitchFamily="49" charset="-122"/>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33795" name="Rectangle 6">
            <a:extLst>
              <a:ext uri="{FF2B5EF4-FFF2-40B4-BE49-F238E27FC236}">
                <a16:creationId xmlns:a16="http://schemas.microsoft.com/office/drawing/2014/main" id="{5FF271E4-D60C-4486-BC48-15915C29DBEE}"/>
              </a:ext>
            </a:extLst>
          </p:cNvPr>
          <p:cNvSpPr>
            <a:spLocks noChangeArrowheads="1"/>
          </p:cNvSpPr>
          <p:nvPr/>
        </p:nvSpPr>
        <p:spPr bwMode="auto">
          <a:xfrm>
            <a:off x="1981200" y="2276475"/>
            <a:ext cx="8229600" cy="32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5621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1981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4384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895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352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10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Aft>
                <a:spcPct val="0"/>
              </a:spcAft>
              <a:buClr>
                <a:srgbClr val="8EB3C8"/>
              </a:buClr>
            </a:pPr>
            <a:r>
              <a:rPr lang="zh-CN" altLang="en-US" sz="1600">
                <a:solidFill>
                  <a:srgbClr val="003366"/>
                </a:solidFill>
                <a:latin typeface="黑体" panose="02010609060101010101" pitchFamily="49" charset="-122"/>
                <a:ea typeface="黑体" panose="02010609060101010101" pitchFamily="49" charset="-122"/>
              </a:rPr>
              <a:t>封面</a:t>
            </a:r>
            <a:r>
              <a:rPr lang="zh-CN" altLang="en-US" sz="1600">
                <a:solidFill>
                  <a:srgbClr val="003366"/>
                </a:solidFill>
                <a:latin typeface="宋体" panose="02010600030101010101" pitchFamily="2" charset="-122"/>
                <a:ea typeface="宋体" panose="02010600030101010101" pitchFamily="2" charset="-122"/>
              </a:rPr>
              <a:t> </a:t>
            </a:r>
          </a:p>
          <a:p>
            <a:pPr eaLnBrk="0" fontAlgn="base" hangingPunct="0">
              <a:spcAft>
                <a:spcPct val="0"/>
              </a:spcAft>
              <a:buClr>
                <a:srgbClr val="8EB3C8"/>
              </a:buClr>
            </a:pPr>
            <a:r>
              <a:rPr lang="en-US" altLang="zh-CN" sz="1600">
                <a:solidFill>
                  <a:srgbClr val="003366"/>
                </a:solidFill>
                <a:latin typeface="宋体" panose="02010600030101010101" pitchFamily="2" charset="-122"/>
                <a:ea typeface="宋体" panose="02010600030101010101" pitchFamily="2" charset="-122"/>
              </a:rPr>
              <a:t>1</a:t>
            </a:r>
            <a:r>
              <a:rPr lang="zh-CN" altLang="en-US" sz="1600">
                <a:solidFill>
                  <a:srgbClr val="003366"/>
                </a:solidFill>
                <a:latin typeface="宋体" panose="02010600030101010101" pitchFamily="2" charset="-122"/>
                <a:ea typeface="宋体" panose="02010600030101010101" pitchFamily="2" charset="-122"/>
              </a:rPr>
              <a:t>、封面格式是否与招标文件要求格式一致，文字打印是否有错字。    </a:t>
            </a:r>
          </a:p>
          <a:p>
            <a:pPr eaLnBrk="0" fontAlgn="base" hangingPunct="0">
              <a:spcAft>
                <a:spcPct val="0"/>
              </a:spcAft>
              <a:buClr>
                <a:srgbClr val="8EB3C8"/>
              </a:buClr>
            </a:pPr>
            <a:r>
              <a:rPr lang="en-US" altLang="zh-CN" sz="1600">
                <a:solidFill>
                  <a:srgbClr val="003366"/>
                </a:solidFill>
                <a:latin typeface="宋体" panose="02010600030101010101" pitchFamily="2" charset="-122"/>
                <a:ea typeface="宋体" panose="02010600030101010101" pitchFamily="2" charset="-122"/>
              </a:rPr>
              <a:t>2</a:t>
            </a:r>
            <a:r>
              <a:rPr lang="zh-CN" altLang="en-US" sz="1600">
                <a:solidFill>
                  <a:srgbClr val="003366"/>
                </a:solidFill>
                <a:latin typeface="宋体" panose="02010600030101010101" pitchFamily="2" charset="-122"/>
                <a:ea typeface="宋体" panose="02010600030101010101" pitchFamily="2" charset="-122"/>
              </a:rPr>
              <a:t>、封面标段是否与所投标段一致。   </a:t>
            </a:r>
          </a:p>
          <a:p>
            <a:pPr eaLnBrk="0" fontAlgn="base" hangingPunct="0">
              <a:spcAft>
                <a:spcPct val="0"/>
              </a:spcAft>
              <a:buClr>
                <a:srgbClr val="8EB3C8"/>
              </a:buClr>
            </a:pPr>
            <a:r>
              <a:rPr lang="en-US" altLang="zh-CN" sz="1600">
                <a:solidFill>
                  <a:srgbClr val="003366"/>
                </a:solidFill>
                <a:latin typeface="宋体" panose="02010600030101010101" pitchFamily="2" charset="-122"/>
                <a:ea typeface="宋体" panose="02010600030101010101" pitchFamily="2" charset="-122"/>
              </a:rPr>
              <a:t>3</a:t>
            </a:r>
            <a:r>
              <a:rPr lang="zh-CN" altLang="en-US" sz="1600">
                <a:solidFill>
                  <a:srgbClr val="003366"/>
                </a:solidFill>
                <a:latin typeface="宋体" panose="02010600030101010101" pitchFamily="2" charset="-122"/>
                <a:ea typeface="宋体" panose="02010600030101010101" pitchFamily="2" charset="-122"/>
              </a:rPr>
              <a:t>、企业法人或委托代理人是否按照规定签字或盖章，是否按规定加盖单位公章，投标单位名称是否与公章相符。 </a:t>
            </a:r>
          </a:p>
          <a:p>
            <a:pPr eaLnBrk="0" fontAlgn="base" hangingPunct="0">
              <a:spcAft>
                <a:spcPct val="0"/>
              </a:spcAft>
              <a:buClr>
                <a:srgbClr val="8EB3C8"/>
              </a:buClr>
            </a:pPr>
            <a:r>
              <a:rPr lang="en-US" altLang="zh-CN" sz="1600">
                <a:solidFill>
                  <a:srgbClr val="003366"/>
                </a:solidFill>
                <a:latin typeface="宋体" panose="02010600030101010101" pitchFamily="2" charset="-122"/>
                <a:ea typeface="宋体" panose="02010600030101010101" pitchFamily="2" charset="-122"/>
              </a:rPr>
              <a:t>4</a:t>
            </a:r>
            <a:r>
              <a:rPr lang="zh-CN" altLang="en-US" sz="1600">
                <a:solidFill>
                  <a:srgbClr val="003366"/>
                </a:solidFill>
                <a:latin typeface="宋体" panose="02010600030101010101" pitchFamily="2" charset="-122"/>
                <a:ea typeface="宋体" panose="02010600030101010101" pitchFamily="2" charset="-122"/>
              </a:rPr>
              <a:t>、投标日期是否正确。</a:t>
            </a:r>
          </a:p>
          <a:p>
            <a:pPr eaLnBrk="0" fontAlgn="base" hangingPunct="0">
              <a:spcAft>
                <a:spcPct val="0"/>
              </a:spcAft>
              <a:buClr>
                <a:srgbClr val="8EB3C8"/>
              </a:buClr>
            </a:pPr>
            <a:endParaRPr lang="zh-CN" altLang="en-US" sz="1600">
              <a:solidFill>
                <a:srgbClr val="003366"/>
              </a:solidFill>
              <a:latin typeface="宋体" panose="02010600030101010101" pitchFamily="2" charset="-122"/>
              <a:ea typeface="宋体" panose="02010600030101010101" pitchFamily="2" charset="-122"/>
            </a:endParaRPr>
          </a:p>
          <a:p>
            <a:pPr eaLnBrk="0" fontAlgn="base" hangingPunct="0">
              <a:spcAft>
                <a:spcPct val="0"/>
              </a:spcAft>
              <a:buClr>
                <a:srgbClr val="8EB3C8"/>
              </a:buClr>
            </a:pPr>
            <a:r>
              <a:rPr lang="zh-CN" altLang="en-US" sz="1600">
                <a:solidFill>
                  <a:srgbClr val="003366"/>
                </a:solidFill>
                <a:latin typeface="微软雅黑" panose="020B0503020204020204" pitchFamily="34" charset="-122"/>
                <a:ea typeface="黑体" panose="02010609060101010101" pitchFamily="49" charset="-122"/>
              </a:rPr>
              <a:t>目录</a:t>
            </a:r>
            <a:r>
              <a:rPr lang="zh-CN" altLang="en-US" sz="1600">
                <a:solidFill>
                  <a:srgbClr val="003366"/>
                </a:solidFill>
                <a:latin typeface="黑体" panose="02010609060101010101" pitchFamily="49" charset="-122"/>
                <a:ea typeface="黑体" panose="02010609060101010101" pitchFamily="49" charset="-122"/>
              </a:rPr>
              <a:t> </a:t>
            </a:r>
            <a:endParaRPr lang="zh-CN" altLang="en-US" sz="1600">
              <a:solidFill>
                <a:srgbClr val="003366"/>
              </a:solidFill>
              <a:latin typeface="宋体" panose="02010600030101010101" pitchFamily="2" charset="-122"/>
              <a:ea typeface="黑体" panose="02010609060101010101" pitchFamily="49" charset="-122"/>
            </a:endParaRPr>
          </a:p>
          <a:p>
            <a:pPr eaLnBrk="0" fontAlgn="base" hangingPunct="0">
              <a:spcAft>
                <a:spcPct val="0"/>
              </a:spcAft>
              <a:buClr>
                <a:srgbClr val="8EB3C8"/>
              </a:buClr>
            </a:pPr>
            <a:r>
              <a:rPr lang="en-US" altLang="zh-CN" sz="1600">
                <a:solidFill>
                  <a:srgbClr val="003366"/>
                </a:solidFill>
                <a:latin typeface="宋体" panose="02010600030101010101" pitchFamily="2" charset="-122"/>
                <a:ea typeface="宋体" panose="02010600030101010101" pitchFamily="2" charset="-122"/>
              </a:rPr>
              <a:t>1</a:t>
            </a:r>
            <a:r>
              <a:rPr lang="zh-CN" altLang="en-US" sz="1600">
                <a:solidFill>
                  <a:srgbClr val="003366"/>
                </a:solidFill>
                <a:latin typeface="宋体" panose="02010600030101010101" pitchFamily="2" charset="-122"/>
                <a:ea typeface="宋体" panose="02010600030101010101" pitchFamily="2" charset="-122"/>
              </a:rPr>
              <a:t>、目录内容从顺序到文字表述是否与招标文件要求一致。  </a:t>
            </a:r>
          </a:p>
          <a:p>
            <a:pPr eaLnBrk="0" fontAlgn="base" hangingPunct="0">
              <a:spcAft>
                <a:spcPct val="0"/>
              </a:spcAft>
              <a:buClr>
                <a:srgbClr val="8EB3C8"/>
              </a:buClr>
            </a:pPr>
            <a:r>
              <a:rPr lang="en-US" altLang="zh-CN" sz="1600">
                <a:solidFill>
                  <a:srgbClr val="003366"/>
                </a:solidFill>
                <a:latin typeface="宋体" panose="02010600030101010101" pitchFamily="2" charset="-122"/>
                <a:ea typeface="宋体" panose="02010600030101010101" pitchFamily="2" charset="-122"/>
              </a:rPr>
              <a:t>2</a:t>
            </a:r>
            <a:r>
              <a:rPr lang="zh-CN" altLang="en-US" sz="1600">
                <a:solidFill>
                  <a:srgbClr val="003366"/>
                </a:solidFill>
                <a:latin typeface="宋体" panose="02010600030101010101" pitchFamily="2" charset="-122"/>
                <a:ea typeface="宋体" panose="02010600030101010101" pitchFamily="2" charset="-122"/>
              </a:rPr>
              <a:t>、目录编号、页码、标题是否与内容编号、页码（内容首页）、标题一致。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a:extLst>
              <a:ext uri="{FF2B5EF4-FFF2-40B4-BE49-F238E27FC236}">
                <a16:creationId xmlns:a16="http://schemas.microsoft.com/office/drawing/2014/main" id="{ECB720E6-4F4B-4A6A-8015-A3BB64E76AA0}"/>
              </a:ext>
            </a:extLst>
          </p:cNvPr>
          <p:cNvSpPr>
            <a:spLocks noGrp="1" noChangeArrowheads="1"/>
          </p:cNvSpPr>
          <p:nvPr>
            <p:ph type="title"/>
          </p:nvPr>
        </p:nvSpPr>
        <p:spPr>
          <a:xfrm>
            <a:off x="3355975" y="692150"/>
            <a:ext cx="7924800" cy="1066800"/>
          </a:xfrm>
        </p:spPr>
        <p:txBody>
          <a:bodyPr/>
          <a:lstStyle/>
          <a:p>
            <a:pPr>
              <a:defRPr/>
            </a:pPr>
            <a:r>
              <a:rPr lang="zh-CN" altLang="en-US" sz="3200">
                <a:solidFill>
                  <a:srgbClr val="33CC33"/>
                </a:solidFill>
                <a:effectLst/>
                <a:latin typeface="黑体" panose="02010609060101010101" pitchFamily="49" charset="-122"/>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34819" name="Rectangle 3">
            <a:extLst>
              <a:ext uri="{FF2B5EF4-FFF2-40B4-BE49-F238E27FC236}">
                <a16:creationId xmlns:a16="http://schemas.microsoft.com/office/drawing/2014/main" id="{B7ADBA5A-1150-41CE-81F6-B83AC5CA9DBD}"/>
              </a:ext>
            </a:extLst>
          </p:cNvPr>
          <p:cNvSpPr>
            <a:spLocks noGrp="1" noChangeArrowheads="1"/>
          </p:cNvSpPr>
          <p:nvPr>
            <p:ph type="body" idx="1"/>
          </p:nvPr>
        </p:nvSpPr>
        <p:spPr>
          <a:xfrm>
            <a:off x="2209800" y="2097089"/>
            <a:ext cx="7924800" cy="4427537"/>
          </a:xfrm>
        </p:spPr>
        <p:txBody>
          <a:bodyPr/>
          <a:lstStyle/>
          <a:p>
            <a:pPr>
              <a:lnSpc>
                <a:spcPct val="80000"/>
              </a:lnSpc>
              <a:buFont typeface="Wingdings" panose="05000000000000000000" pitchFamily="2" charset="2"/>
              <a:buNone/>
            </a:pPr>
            <a:endParaRPr lang="zh-CN" altLang="en-US" sz="1400">
              <a:solidFill>
                <a:schemeClr val="bg1"/>
              </a:solidFill>
              <a:effectLst/>
              <a:latin typeface="微软雅黑" panose="020B0503020204020204" pitchFamily="34" charset="-122"/>
              <a:ea typeface="微软雅黑" panose="020B0503020204020204" pitchFamily="34" charset="-122"/>
            </a:endParaRPr>
          </a:p>
          <a:p>
            <a:pPr>
              <a:lnSpc>
                <a:spcPct val="80000"/>
              </a:lnSpc>
            </a:pPr>
            <a:r>
              <a:rPr lang="zh-CN" altLang="en-US" sz="1600">
                <a:solidFill>
                  <a:schemeClr val="bg1"/>
                </a:solidFill>
                <a:effectLst/>
                <a:latin typeface="黑体" panose="02010609060101010101" pitchFamily="49" charset="-122"/>
                <a:ea typeface="黑体" panose="02010609060101010101" pitchFamily="49" charset="-122"/>
              </a:rPr>
              <a:t>一、投标函及投标函附录</a:t>
            </a:r>
          </a:p>
          <a:p>
            <a:pPr>
              <a:lnSpc>
                <a:spcPct val="80000"/>
              </a:lnSpc>
              <a:buFont typeface="Wingdings" panose="05000000000000000000" pitchFamily="2" charset="2"/>
              <a:buNone/>
            </a:pPr>
            <a:endParaRPr lang="zh-CN" altLang="en-US" sz="1600">
              <a:solidFill>
                <a:schemeClr val="bg1"/>
              </a:solidFill>
              <a:effectLst/>
              <a:latin typeface="黑体" panose="02010609060101010101" pitchFamily="49" charset="-122"/>
              <a:ea typeface="黑体" panose="02010609060101010101" pitchFamily="49" charset="-122"/>
            </a:endParaRPr>
          </a:p>
          <a:p>
            <a:pPr>
              <a:lnSpc>
                <a:spcPct val="120000"/>
              </a:lnSpc>
              <a:buFont typeface="Wingdings" panose="05000000000000000000" pitchFamily="2" charset="2"/>
              <a:buNone/>
            </a:pPr>
            <a:r>
              <a:rPr lang="zh-CN" altLang="en-US" sz="1400" b="1">
                <a:solidFill>
                  <a:schemeClr val="bg1"/>
                </a:solidFill>
                <a:effectLst/>
                <a:latin typeface="宋体" panose="02010600030101010101" pitchFamily="2" charset="-122"/>
                <a:ea typeface="宋体" panose="02010600030101010101" pitchFamily="2" charset="-122"/>
              </a:rPr>
              <a:t>编制规范：</a:t>
            </a:r>
          </a:p>
          <a:p>
            <a:pPr>
              <a:lnSpc>
                <a:spcPct val="120000"/>
              </a:lnSpc>
            </a:pPr>
            <a:r>
              <a:rPr lang="en-US" altLang="zh-CN" sz="1400">
                <a:solidFill>
                  <a:schemeClr val="bg1"/>
                </a:solidFill>
                <a:effectLst/>
                <a:latin typeface="宋体" panose="02010600030101010101" pitchFamily="2" charset="-122"/>
                <a:ea typeface="宋体" panose="02010600030101010101" pitchFamily="2" charset="-122"/>
              </a:rPr>
              <a:t>a.</a:t>
            </a:r>
            <a:r>
              <a:rPr lang="zh-CN" altLang="en-US" sz="1400">
                <a:solidFill>
                  <a:schemeClr val="bg1"/>
                </a:solidFill>
                <a:effectLst/>
                <a:latin typeface="宋体" panose="02010600030101010101" pitchFamily="2" charset="-122"/>
                <a:ea typeface="宋体" panose="02010600030101010101" pitchFamily="2" charset="-122"/>
              </a:rPr>
              <a:t>招标人名称、项目名称、标段名称、投标报价大小写、工期、质量等需填写的内容均严格按业主招标文件中</a:t>
            </a:r>
            <a:r>
              <a:rPr lang="zh-CN" altLang="en-US" sz="1400">
                <a:solidFill>
                  <a:schemeClr val="bg1"/>
                </a:solidFill>
                <a:effectLst/>
                <a:latin typeface="Arial" panose="020B0604020202020204" pitchFamily="34" charset="0"/>
                <a:ea typeface="宋体" panose="02010600030101010101" pitchFamily="2" charset="-122"/>
              </a:rPr>
              <a:t>“</a:t>
            </a:r>
            <a:r>
              <a:rPr lang="zh-CN" altLang="en-US" sz="1400">
                <a:solidFill>
                  <a:schemeClr val="bg1"/>
                </a:solidFill>
                <a:effectLst/>
                <a:latin typeface="宋体" panose="02010600030101010101" pitchFamily="2" charset="-122"/>
                <a:ea typeface="宋体" panose="02010600030101010101" pitchFamily="2" charset="-122"/>
              </a:rPr>
              <a:t>投标人须知</a:t>
            </a:r>
            <a:r>
              <a:rPr lang="zh-CN" altLang="en-US" sz="1400">
                <a:solidFill>
                  <a:schemeClr val="bg1"/>
                </a:solidFill>
                <a:effectLst/>
                <a:latin typeface="Arial" panose="020B0604020202020204" pitchFamily="34" charset="0"/>
                <a:ea typeface="宋体" panose="02010600030101010101" pitchFamily="2" charset="-122"/>
              </a:rPr>
              <a:t>”</a:t>
            </a:r>
            <a:r>
              <a:rPr lang="zh-CN" altLang="en-US" sz="1400">
                <a:solidFill>
                  <a:schemeClr val="bg1"/>
                </a:solidFill>
                <a:effectLst/>
                <a:latin typeface="宋体" panose="02010600030101010101" pitchFamily="2" charset="-122"/>
                <a:ea typeface="宋体" panose="02010600030101010101" pitchFamily="2" charset="-122"/>
              </a:rPr>
              <a:t>前附表填写。</a:t>
            </a:r>
            <a:endParaRPr lang="en-US" altLang="zh-CN" sz="1400">
              <a:solidFill>
                <a:schemeClr val="bg1"/>
              </a:solidFill>
              <a:effectLst/>
              <a:latin typeface="宋体" panose="02010600030101010101" pitchFamily="2" charset="-122"/>
              <a:ea typeface="宋体" panose="02010600030101010101" pitchFamily="2" charset="-122"/>
            </a:endParaRPr>
          </a:p>
          <a:p>
            <a:pPr>
              <a:lnSpc>
                <a:spcPct val="120000"/>
              </a:lnSpc>
            </a:pPr>
            <a:r>
              <a:rPr lang="en-US" altLang="zh-CN" sz="1400">
                <a:solidFill>
                  <a:schemeClr val="bg1"/>
                </a:solidFill>
                <a:effectLst/>
                <a:latin typeface="宋体" panose="02010600030101010101" pitchFamily="2" charset="-122"/>
                <a:ea typeface="宋体" panose="02010600030101010101" pitchFamily="2" charset="-122"/>
              </a:rPr>
              <a:t>b.</a:t>
            </a:r>
            <a:r>
              <a:rPr lang="zh-CN" altLang="en-US" sz="1400">
                <a:solidFill>
                  <a:schemeClr val="bg1"/>
                </a:solidFill>
                <a:effectLst/>
                <a:latin typeface="宋体" panose="02010600030101010101" pitchFamily="2" charset="-122"/>
                <a:ea typeface="宋体" panose="02010600030101010101" pitchFamily="2" charset="-122"/>
              </a:rPr>
              <a:t>全文无任何错别字</a:t>
            </a:r>
            <a:r>
              <a:rPr lang="en-US" altLang="zh-CN" sz="1400">
                <a:solidFill>
                  <a:schemeClr val="bg1"/>
                </a:solidFill>
                <a:effectLst/>
                <a:latin typeface="宋体" panose="02010600030101010101" pitchFamily="2" charset="-122"/>
                <a:ea typeface="宋体" panose="02010600030101010101" pitchFamily="2" charset="-122"/>
              </a:rPr>
              <a:t>,</a:t>
            </a:r>
            <a:r>
              <a:rPr lang="zh-CN" altLang="en-US" sz="1400">
                <a:solidFill>
                  <a:schemeClr val="bg1"/>
                </a:solidFill>
                <a:effectLst/>
                <a:latin typeface="宋体" panose="02010600030101010101" pitchFamily="2" charset="-122"/>
                <a:ea typeface="宋体" panose="02010600030101010101" pitchFamily="2" charset="-122"/>
              </a:rPr>
              <a:t>漏字及加字现象。 </a:t>
            </a:r>
          </a:p>
          <a:p>
            <a:pPr>
              <a:lnSpc>
                <a:spcPct val="120000"/>
              </a:lnSpc>
              <a:buFont typeface="Wingdings" panose="05000000000000000000" pitchFamily="2" charset="2"/>
              <a:buNone/>
            </a:pPr>
            <a:r>
              <a:rPr lang="zh-CN" altLang="en-US" sz="1400">
                <a:solidFill>
                  <a:schemeClr val="bg1"/>
                </a:solidFill>
                <a:effectLst/>
                <a:latin typeface="宋体" panose="02010600030101010101" pitchFamily="2" charset="-122"/>
                <a:ea typeface="宋体" panose="02010600030101010101" pitchFamily="2" charset="-122"/>
              </a:rPr>
              <a:t>   </a:t>
            </a:r>
          </a:p>
          <a:p>
            <a:pPr>
              <a:lnSpc>
                <a:spcPct val="120000"/>
              </a:lnSpc>
              <a:buFont typeface="Wingdings" panose="05000000000000000000" pitchFamily="2" charset="2"/>
              <a:buNone/>
            </a:pPr>
            <a:r>
              <a:rPr lang="zh-CN" altLang="en-US" sz="1400" b="1">
                <a:solidFill>
                  <a:schemeClr val="bg1"/>
                </a:solidFill>
                <a:effectLst/>
                <a:latin typeface="宋体" panose="02010600030101010101" pitchFamily="2" charset="-122"/>
                <a:ea typeface="宋体" panose="02010600030101010101" pitchFamily="2" charset="-122"/>
              </a:rPr>
              <a:t>注意事项：</a:t>
            </a:r>
            <a:endParaRPr lang="zh-CN" altLang="en-US" sz="1400" b="1">
              <a:solidFill>
                <a:schemeClr val="bg1"/>
              </a:solidFill>
              <a:effectLst/>
              <a:ea typeface="宋体" panose="02010600030101010101" pitchFamily="2" charset="-122"/>
            </a:endParaRPr>
          </a:p>
          <a:p>
            <a:pPr>
              <a:lnSpc>
                <a:spcPct val="120000"/>
              </a:lnSpc>
            </a:pPr>
            <a:r>
              <a:rPr lang="zh-CN" altLang="en-US" sz="1400">
                <a:solidFill>
                  <a:schemeClr val="bg1"/>
                </a:solidFill>
                <a:effectLst/>
                <a:ea typeface="宋体" panose="02010600030101010101" pitchFamily="2" charset="-122"/>
              </a:rPr>
              <a:t>投标</a:t>
            </a:r>
            <a:r>
              <a:rPr lang="zh-CN" altLang="en-US" sz="1400">
                <a:solidFill>
                  <a:schemeClr val="bg1"/>
                </a:solidFill>
                <a:effectLst/>
                <a:latin typeface="宋体" panose="02010600030101010101" pitchFamily="2" charset="-122"/>
                <a:ea typeface="宋体" panose="02010600030101010101" pitchFamily="2" charset="-122"/>
              </a:rPr>
              <a:t>函及投标函附录</a:t>
            </a:r>
            <a:r>
              <a:rPr lang="zh-CN" altLang="en-US" sz="1400">
                <a:solidFill>
                  <a:schemeClr val="bg1"/>
                </a:solidFill>
                <a:effectLst/>
                <a:ea typeface="宋体" panose="02010600030101010101" pitchFamily="2" charset="-122"/>
              </a:rPr>
              <a:t>是否按已按要求盖公章。 </a:t>
            </a:r>
          </a:p>
          <a:p>
            <a:pPr>
              <a:lnSpc>
                <a:spcPct val="120000"/>
              </a:lnSpc>
            </a:pPr>
            <a:r>
              <a:rPr lang="zh-CN" altLang="en-US" sz="1400">
                <a:solidFill>
                  <a:schemeClr val="bg1"/>
                </a:solidFill>
                <a:effectLst/>
                <a:latin typeface="宋体" panose="02010600030101010101" pitchFamily="2" charset="-122"/>
                <a:ea typeface="宋体" panose="02010600030101010101" pitchFamily="2" charset="-122"/>
              </a:rPr>
              <a:t>投标报价大、小写必须一致，并和</a:t>
            </a:r>
            <a:r>
              <a:rPr lang="zh-CN" altLang="en-US" sz="1400">
                <a:solidFill>
                  <a:schemeClr val="bg1"/>
                </a:solidFill>
                <a:effectLst/>
                <a:latin typeface="Arial" panose="020B0604020202020204" pitchFamily="34" charset="0"/>
                <a:ea typeface="宋体" panose="02010600030101010101" pitchFamily="2" charset="-122"/>
              </a:rPr>
              <a:t>“</a:t>
            </a:r>
            <a:r>
              <a:rPr lang="zh-CN" altLang="en-US" sz="1400">
                <a:solidFill>
                  <a:schemeClr val="bg1"/>
                </a:solidFill>
                <a:effectLst/>
                <a:latin typeface="宋体" panose="02010600030101010101" pitchFamily="2" charset="-122"/>
                <a:ea typeface="宋体" panose="02010600030101010101" pitchFamily="2" charset="-122"/>
              </a:rPr>
              <a:t>工程量清单汇总表</a:t>
            </a:r>
            <a:r>
              <a:rPr lang="zh-CN" altLang="en-US" sz="1400">
                <a:solidFill>
                  <a:schemeClr val="bg1"/>
                </a:solidFill>
                <a:effectLst/>
                <a:latin typeface="Arial" panose="020B0604020202020204" pitchFamily="34" charset="0"/>
                <a:ea typeface="宋体" panose="02010600030101010101" pitchFamily="2" charset="-122"/>
              </a:rPr>
              <a:t>”</a:t>
            </a:r>
            <a:r>
              <a:rPr lang="zh-CN" altLang="en-US" sz="1400">
                <a:solidFill>
                  <a:schemeClr val="bg1"/>
                </a:solidFill>
                <a:effectLst/>
                <a:latin typeface="宋体" panose="02010600030101010101" pitchFamily="2" charset="-122"/>
                <a:ea typeface="宋体" panose="02010600030101010101" pitchFamily="2" charset="-122"/>
              </a:rPr>
              <a:t>报价保持一致。</a:t>
            </a:r>
            <a:r>
              <a:rPr lang="zh-CN" altLang="en-US" sz="1400">
                <a:solidFill>
                  <a:schemeClr val="bg1"/>
                </a:solidFill>
                <a:effectLst/>
                <a:ea typeface="宋体" panose="02010600030101010101" pitchFamily="2" charset="-122"/>
              </a:rPr>
              <a:t>   </a:t>
            </a:r>
          </a:p>
          <a:p>
            <a:pPr>
              <a:lnSpc>
                <a:spcPct val="120000"/>
              </a:lnSpc>
            </a:pPr>
            <a:r>
              <a:rPr lang="zh-CN" altLang="en-US" sz="1400">
                <a:solidFill>
                  <a:schemeClr val="bg1"/>
                </a:solidFill>
                <a:effectLst/>
                <a:ea typeface="宋体" panose="02010600030101010101" pitchFamily="2" charset="-122"/>
              </a:rPr>
              <a:t>投标</a:t>
            </a:r>
            <a:r>
              <a:rPr lang="zh-CN" altLang="en-US" sz="1400">
                <a:solidFill>
                  <a:schemeClr val="bg1"/>
                </a:solidFill>
                <a:effectLst/>
                <a:latin typeface="宋体" panose="02010600030101010101" pitchFamily="2" charset="-122"/>
                <a:ea typeface="宋体" panose="02010600030101010101" pitchFamily="2" charset="-122"/>
              </a:rPr>
              <a:t>函及投标函附录</a:t>
            </a:r>
            <a:r>
              <a:rPr lang="zh-CN" altLang="en-US" sz="1400">
                <a:solidFill>
                  <a:schemeClr val="bg1"/>
                </a:solidFill>
                <a:effectLst/>
                <a:ea typeface="宋体" panose="02010600030101010101" pitchFamily="2" charset="-122"/>
              </a:rPr>
              <a:t>是否按已按要求盖公章。  </a:t>
            </a:r>
          </a:p>
          <a:p>
            <a:pPr>
              <a:lnSpc>
                <a:spcPct val="120000"/>
              </a:lnSpc>
            </a:pPr>
            <a:r>
              <a:rPr lang="zh-CN" altLang="en-US" sz="1400">
                <a:solidFill>
                  <a:schemeClr val="bg1"/>
                </a:solidFill>
                <a:effectLst/>
                <a:ea typeface="宋体" panose="02010600030101010101" pitchFamily="2" charset="-122"/>
              </a:rPr>
              <a:t>法人代表或委托代理人是否按要求签字或盖章。  </a:t>
            </a:r>
          </a:p>
          <a:p>
            <a:pPr>
              <a:lnSpc>
                <a:spcPct val="120000"/>
              </a:lnSpc>
            </a:pPr>
            <a:r>
              <a:rPr lang="zh-CN" altLang="en-US" sz="1400">
                <a:solidFill>
                  <a:schemeClr val="bg1"/>
                </a:solidFill>
                <a:effectLst/>
                <a:ea typeface="宋体" panose="02010600030101010101" pitchFamily="2" charset="-122"/>
              </a:rPr>
              <a:t>投标函日期是否正确，是否与封面所示吻合。</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ext Box 4">
            <a:extLst>
              <a:ext uri="{FF2B5EF4-FFF2-40B4-BE49-F238E27FC236}">
                <a16:creationId xmlns:a16="http://schemas.microsoft.com/office/drawing/2014/main" id="{DB3689C8-3277-41AF-868A-2175C5380806}"/>
              </a:ext>
            </a:extLst>
          </p:cNvPr>
          <p:cNvSpPr txBox="1">
            <a:spLocks noChangeArrowheads="1"/>
          </p:cNvSpPr>
          <p:nvPr/>
        </p:nvSpPr>
        <p:spPr bwMode="auto">
          <a:xfrm>
            <a:off x="2133600" y="2068514"/>
            <a:ext cx="8077200" cy="189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招投标的定义</a:t>
            </a:r>
          </a:p>
          <a:p>
            <a:pPr fontAlgn="base">
              <a:spcBef>
                <a:spcPct val="0"/>
              </a:spcBef>
              <a:spcAft>
                <a:spcPct val="0"/>
              </a:spcAft>
              <a:buClrTx/>
              <a:buSzTx/>
              <a:buNone/>
            </a:pPr>
            <a:endParaRPr kumimoji="0" lang="zh-CN" altLang="en-US" sz="1800" b="1">
              <a:solidFill>
                <a:srgbClr val="003366"/>
              </a:solidFill>
              <a:latin typeface="黑体" panose="02010609060101010101" pitchFamily="49" charset="-122"/>
              <a:ea typeface="黑体" panose="02010609060101010101" pitchFamily="49" charset="-122"/>
            </a:endParaRPr>
          </a:p>
          <a:p>
            <a:pPr fontAlgn="base">
              <a:spcBef>
                <a:spcPct val="0"/>
              </a:spcBef>
              <a:spcAft>
                <a:spcPct val="0"/>
              </a:spcAft>
              <a:buClrTx/>
              <a:buSzTx/>
              <a:buNone/>
            </a:pPr>
            <a:r>
              <a:rPr kumimoji="0" lang="zh-CN" altLang="en-US" sz="1800">
                <a:solidFill>
                  <a:srgbClr val="003366"/>
                </a:solidFill>
                <a:latin typeface="黑体" panose="02010609060101010101" pitchFamily="49" charset="-122"/>
                <a:ea typeface="黑体" panose="02010609060101010101" pitchFamily="49" charset="-122"/>
              </a:rPr>
              <a:t>    </a:t>
            </a:r>
            <a:r>
              <a:rPr kumimoji="0" lang="zh-CN" altLang="en-US" sz="1600">
                <a:solidFill>
                  <a:srgbClr val="003366"/>
                </a:solidFill>
                <a:latin typeface="黑体" panose="02010609060101010101" pitchFamily="49" charset="-122"/>
                <a:ea typeface="黑体" panose="02010609060101010101" pitchFamily="49" charset="-122"/>
              </a:rPr>
              <a:t>采购人事先提出货物、工程或服务采购的条件的要求，邀请众多投标人参加投标并按照规定程序从中选择交易对象的一种市场交易行为。</a:t>
            </a:r>
          </a:p>
          <a:p>
            <a:pPr fontAlgn="base">
              <a:spcBef>
                <a:spcPct val="0"/>
              </a:spcBef>
              <a:spcAft>
                <a:spcPct val="0"/>
              </a:spcAft>
              <a:buClrTx/>
              <a:buSzTx/>
              <a:buFont typeface="Wingdings" panose="05000000000000000000" pitchFamily="2" charset="2"/>
              <a:buChar char="v"/>
            </a:pPr>
            <a:r>
              <a:rPr kumimoji="0" lang="zh-CN" altLang="en-US" sz="1600">
                <a:solidFill>
                  <a:srgbClr val="003366"/>
                </a:solidFill>
                <a:latin typeface="黑体" panose="02010609060101010101" pitchFamily="49" charset="-122"/>
                <a:ea typeface="黑体" panose="02010609060101010101" pitchFamily="49" charset="-122"/>
              </a:rPr>
              <a:t>  降低采购成本</a:t>
            </a:r>
            <a:r>
              <a:rPr kumimoji="0" lang="en-US" altLang="zh-CN" sz="1600">
                <a:solidFill>
                  <a:srgbClr val="003366"/>
                </a:solidFill>
                <a:latin typeface="黑体" panose="02010609060101010101" pitchFamily="49" charset="-122"/>
                <a:ea typeface="黑体" panose="02010609060101010101" pitchFamily="49" charset="-122"/>
              </a:rPr>
              <a:t>,</a:t>
            </a:r>
            <a:r>
              <a:rPr kumimoji="0" lang="zh-CN" altLang="en-US" sz="1600">
                <a:solidFill>
                  <a:srgbClr val="003366"/>
                </a:solidFill>
                <a:latin typeface="黑体" panose="02010609060101010101" pitchFamily="49" charset="-122"/>
                <a:ea typeface="黑体" panose="02010609060101010101" pitchFamily="49" charset="-122"/>
              </a:rPr>
              <a:t>有效降低了买卖双方的信息成本、谈判成本、法律成本</a:t>
            </a:r>
            <a:r>
              <a:rPr kumimoji="0" lang="en-US" altLang="zh-CN" sz="1600">
                <a:solidFill>
                  <a:srgbClr val="003366"/>
                </a:solidFill>
                <a:latin typeface="黑体" panose="02010609060101010101" pitchFamily="49" charset="-122"/>
                <a:ea typeface="黑体" panose="02010609060101010101" pitchFamily="49" charset="-122"/>
              </a:rPr>
              <a:t>;</a:t>
            </a:r>
          </a:p>
          <a:p>
            <a:pPr fontAlgn="base">
              <a:spcBef>
                <a:spcPct val="0"/>
              </a:spcBef>
              <a:spcAft>
                <a:spcPct val="0"/>
              </a:spcAft>
              <a:buClrTx/>
              <a:buSzTx/>
              <a:buFont typeface="Wingdings" panose="05000000000000000000" pitchFamily="2" charset="2"/>
              <a:buChar char="v"/>
            </a:pPr>
            <a:r>
              <a:rPr kumimoji="0" lang="zh-CN" altLang="en-US" sz="1600">
                <a:solidFill>
                  <a:srgbClr val="003366"/>
                </a:solidFill>
                <a:latin typeface="黑体" panose="02010609060101010101" pitchFamily="49" charset="-122"/>
                <a:ea typeface="黑体" panose="02010609060101010101" pitchFamily="49" charset="-122"/>
              </a:rPr>
              <a:t>  促进企业之间的公平竞争</a:t>
            </a:r>
            <a:r>
              <a:rPr kumimoji="0" lang="en-US" altLang="zh-CN" sz="1600">
                <a:solidFill>
                  <a:srgbClr val="003366"/>
                </a:solidFill>
                <a:latin typeface="黑体" panose="02010609060101010101" pitchFamily="49" charset="-122"/>
                <a:ea typeface="黑体" panose="02010609060101010101" pitchFamily="49" charset="-122"/>
              </a:rPr>
              <a:t>;</a:t>
            </a:r>
          </a:p>
          <a:p>
            <a:pPr fontAlgn="base">
              <a:spcBef>
                <a:spcPct val="0"/>
              </a:spcBef>
              <a:spcAft>
                <a:spcPct val="0"/>
              </a:spcAft>
              <a:buClrTx/>
              <a:buSzTx/>
              <a:buFont typeface="Wingdings" panose="05000000000000000000" pitchFamily="2" charset="2"/>
              <a:buChar char="v"/>
            </a:pPr>
            <a:r>
              <a:rPr kumimoji="0" lang="zh-CN" altLang="en-US" sz="1600">
                <a:solidFill>
                  <a:srgbClr val="003366"/>
                </a:solidFill>
                <a:latin typeface="黑体" panose="02010609060101010101" pitchFamily="49" charset="-122"/>
                <a:ea typeface="黑体" panose="02010609060101010101" pitchFamily="49" charset="-122"/>
              </a:rPr>
              <a:t>  杜绝交易行为中的暗箱操作。</a:t>
            </a:r>
            <a:endParaRPr kumimoji="0" lang="en-US" altLang="zh-CN" sz="1600">
              <a:solidFill>
                <a:srgbClr val="003366"/>
              </a:solidFill>
              <a:latin typeface="黑体" panose="02010609060101010101" pitchFamily="49" charset="-122"/>
              <a:ea typeface="黑体" panose="02010609060101010101" pitchFamily="49" charset="-122"/>
            </a:endParaRPr>
          </a:p>
        </p:txBody>
      </p:sp>
      <p:sp>
        <p:nvSpPr>
          <p:cNvPr id="8195" name="标题 1">
            <a:extLst>
              <a:ext uri="{FF2B5EF4-FFF2-40B4-BE49-F238E27FC236}">
                <a16:creationId xmlns:a16="http://schemas.microsoft.com/office/drawing/2014/main" id="{215725BE-9708-4B68-ADFA-5EDB10F9327F}"/>
              </a:ext>
            </a:extLst>
          </p:cNvPr>
          <p:cNvSpPr>
            <a:spLocks/>
          </p:cNvSpPr>
          <p:nvPr/>
        </p:nvSpPr>
        <p:spPr bwMode="auto">
          <a:xfrm>
            <a:off x="4267200" y="915989"/>
            <a:ext cx="3657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FFFF00"/>
                </a:solidFill>
                <a:latin typeface="黑体" panose="02010609060101010101" pitchFamily="49" charset="-122"/>
                <a:ea typeface="黑体" panose="02010609060101010101" pitchFamily="49" charset="-122"/>
              </a:rPr>
              <a:t>招投标的定义</a:t>
            </a:r>
            <a:endParaRPr kumimoji="0" lang="en-US" altLang="zh-CN">
              <a:solidFill>
                <a:srgbClr val="FFFF00"/>
              </a:solidFill>
              <a:latin typeface="黑体" panose="02010609060101010101" pitchFamily="49" charset="-122"/>
              <a:ea typeface="黑体" panose="02010609060101010101" pitchFamily="49" charset="-122"/>
            </a:endParaRPr>
          </a:p>
        </p:txBody>
      </p:sp>
      <p:sp>
        <p:nvSpPr>
          <p:cNvPr id="8196" name="Text Box 5">
            <a:extLst>
              <a:ext uri="{FF2B5EF4-FFF2-40B4-BE49-F238E27FC236}">
                <a16:creationId xmlns:a16="http://schemas.microsoft.com/office/drawing/2014/main" id="{371AEB7E-1DBA-4838-9B76-0A77AADEC4F3}"/>
              </a:ext>
            </a:extLst>
          </p:cNvPr>
          <p:cNvSpPr txBox="1">
            <a:spLocks noChangeArrowheads="1"/>
          </p:cNvSpPr>
          <p:nvPr/>
        </p:nvSpPr>
        <p:spPr bwMode="auto">
          <a:xfrm>
            <a:off x="2057400" y="4038600"/>
            <a:ext cx="8153400" cy="238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两个基本法律</a:t>
            </a:r>
          </a:p>
          <a:p>
            <a:pPr fontAlgn="base">
              <a:spcBef>
                <a:spcPct val="0"/>
              </a:spcBef>
              <a:spcAft>
                <a:spcPct val="0"/>
              </a:spcAft>
              <a:buClrTx/>
              <a:buSzTx/>
              <a:buNone/>
            </a:pPr>
            <a:r>
              <a:rPr kumimoji="0" lang="en-US" altLang="zh-CN" sz="1800" b="1">
                <a:solidFill>
                  <a:srgbClr val="FF0000"/>
                </a:solidFill>
                <a:latin typeface="黑体" panose="02010609060101010101" pitchFamily="49" charset="-122"/>
                <a:ea typeface="黑体" panose="02010609060101010101" pitchFamily="49" charset="-122"/>
              </a:rPr>
              <a:t>《</a:t>
            </a:r>
            <a:r>
              <a:rPr kumimoji="0" lang="zh-CN" altLang="en-US" sz="1800" b="1">
                <a:solidFill>
                  <a:srgbClr val="FF0000"/>
                </a:solidFill>
                <a:latin typeface="黑体" panose="02010609060101010101" pitchFamily="49" charset="-122"/>
                <a:ea typeface="黑体" panose="02010609060101010101" pitchFamily="49" charset="-122"/>
              </a:rPr>
              <a:t>中华人民共和国政府采购法</a:t>
            </a:r>
            <a:r>
              <a:rPr kumimoji="0" lang="en-US" altLang="zh-CN" sz="1800" b="1">
                <a:solidFill>
                  <a:srgbClr val="FF0000"/>
                </a:solidFill>
                <a:latin typeface="黑体" panose="02010609060101010101" pitchFamily="49" charset="-122"/>
                <a:ea typeface="黑体" panose="02010609060101010101" pitchFamily="49" charset="-122"/>
              </a:rPr>
              <a:t>》</a:t>
            </a:r>
          </a:p>
          <a:p>
            <a:pPr fontAlgn="base">
              <a:spcBef>
                <a:spcPct val="0"/>
              </a:spcBef>
              <a:spcAft>
                <a:spcPct val="0"/>
              </a:spcAft>
              <a:buClrTx/>
              <a:buSzTx/>
              <a:buNone/>
            </a:pPr>
            <a:r>
              <a:rPr kumimoji="0" lang="en-US" altLang="zh-CN" sz="1600">
                <a:solidFill>
                  <a:srgbClr val="003366"/>
                </a:solidFill>
                <a:latin typeface="黑体" panose="02010609060101010101" pitchFamily="49" charset="-122"/>
                <a:ea typeface="黑体" panose="02010609060101010101" pitchFamily="49" charset="-122"/>
              </a:rPr>
              <a:t>    </a:t>
            </a:r>
            <a:r>
              <a:rPr kumimoji="0" lang="zh-CN" altLang="en-US" sz="1600">
                <a:solidFill>
                  <a:srgbClr val="003366"/>
                </a:solidFill>
                <a:latin typeface="黑体" panose="02010609060101010101" pitchFamily="49" charset="-122"/>
                <a:ea typeface="黑体" panose="02010609060101010101" pitchFamily="49" charset="-122"/>
              </a:rPr>
              <a:t>规范的是国家机关、事业单位和团队组织使用财政性资金采购依法规定的采购目录以内的货物、工程及服务的行为。</a:t>
            </a:r>
          </a:p>
          <a:p>
            <a:pPr fontAlgn="base">
              <a:spcBef>
                <a:spcPct val="0"/>
              </a:spcBef>
              <a:spcAft>
                <a:spcPct val="0"/>
              </a:spcAft>
              <a:buClrTx/>
              <a:buSzTx/>
              <a:buNone/>
            </a:pPr>
            <a:r>
              <a:rPr kumimoji="0" lang="en-US" altLang="zh-CN" sz="1800" b="1">
                <a:solidFill>
                  <a:srgbClr val="FF0000"/>
                </a:solidFill>
                <a:latin typeface="黑体" panose="02010609060101010101" pitchFamily="49" charset="-122"/>
                <a:ea typeface="黑体" panose="02010609060101010101" pitchFamily="49" charset="-122"/>
              </a:rPr>
              <a:t>《</a:t>
            </a:r>
            <a:r>
              <a:rPr kumimoji="0" lang="zh-CN" altLang="en-US" sz="1800" b="1">
                <a:solidFill>
                  <a:srgbClr val="FF0000"/>
                </a:solidFill>
                <a:latin typeface="黑体" panose="02010609060101010101" pitchFamily="49" charset="-122"/>
                <a:ea typeface="黑体" panose="02010609060101010101" pitchFamily="49" charset="-122"/>
              </a:rPr>
              <a:t>中华人民共和国招标投标法</a:t>
            </a:r>
            <a:r>
              <a:rPr kumimoji="0" lang="en-US" altLang="zh-CN" sz="1800" b="1">
                <a:solidFill>
                  <a:srgbClr val="FF0000"/>
                </a:solidFill>
                <a:latin typeface="黑体" panose="02010609060101010101" pitchFamily="49" charset="-122"/>
                <a:ea typeface="黑体" panose="02010609060101010101" pitchFamily="49" charset="-122"/>
              </a:rPr>
              <a:t>》</a:t>
            </a:r>
          </a:p>
          <a:p>
            <a:pPr fontAlgn="base">
              <a:spcBef>
                <a:spcPct val="0"/>
              </a:spcBef>
              <a:spcAft>
                <a:spcPct val="0"/>
              </a:spcAft>
              <a:buClrTx/>
              <a:buSzTx/>
              <a:buNone/>
            </a:pPr>
            <a:r>
              <a:rPr kumimoji="0" lang="en-US" altLang="zh-CN" sz="1600">
                <a:solidFill>
                  <a:srgbClr val="FFFFFF"/>
                </a:solidFill>
                <a:latin typeface="黑体" panose="02010609060101010101" pitchFamily="49" charset="-122"/>
                <a:ea typeface="黑体" panose="02010609060101010101" pitchFamily="49" charset="-122"/>
              </a:rPr>
              <a:t>    </a:t>
            </a:r>
            <a:r>
              <a:rPr kumimoji="0" lang="zh-CN" altLang="en-US" sz="1600">
                <a:solidFill>
                  <a:srgbClr val="003366"/>
                </a:solidFill>
                <a:latin typeface="黑体" panose="02010609060101010101" pitchFamily="49" charset="-122"/>
                <a:ea typeface="黑体" panose="02010609060101010101" pitchFamily="49" charset="-122"/>
              </a:rPr>
              <a:t>规定了招投标活动中的各种环节和制度。</a:t>
            </a:r>
          </a:p>
          <a:p>
            <a:pPr fontAlgn="base">
              <a:spcBef>
                <a:spcPct val="0"/>
              </a:spcBef>
              <a:spcAft>
                <a:spcPct val="0"/>
              </a:spcAft>
              <a:buClrTx/>
              <a:buSzTx/>
              <a:buNone/>
            </a:pPr>
            <a:endParaRPr kumimoji="0" lang="zh-CN" altLang="en-US" sz="1600">
              <a:solidFill>
                <a:srgbClr val="003366"/>
              </a:solidFill>
              <a:latin typeface="黑体" panose="02010609060101010101" pitchFamily="49" charset="-122"/>
              <a:ea typeface="黑体" panose="02010609060101010101" pitchFamily="49" charset="-122"/>
            </a:endParaRP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a:t>
            </a:r>
            <a:r>
              <a:rPr kumimoji="0" lang="zh-CN" altLang="en-US" sz="1600" b="1">
                <a:solidFill>
                  <a:srgbClr val="003366"/>
                </a:solidFill>
                <a:latin typeface="黑体" panose="02010609060101010101" pitchFamily="49" charset="-122"/>
                <a:ea typeface="黑体" panose="02010609060101010101" pitchFamily="49" charset="-122"/>
              </a:rPr>
              <a:t>政府采购法规定当政府采购的货物达到一定的金额时必须采用公开招投标的方式进行采购。</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0440C9CD-5AD6-41D4-94CF-11AF6F71BE4D}"/>
              </a:ext>
            </a:extLst>
          </p:cNvPr>
          <p:cNvSpPr>
            <a:spLocks noGrp="1" noChangeArrowheads="1"/>
          </p:cNvSpPr>
          <p:nvPr>
            <p:ph type="body" idx="1"/>
          </p:nvPr>
        </p:nvSpPr>
        <p:spPr>
          <a:xfrm>
            <a:off x="2209800" y="2097088"/>
            <a:ext cx="7924800" cy="4572000"/>
          </a:xfrm>
        </p:spPr>
        <p:txBody>
          <a:bodyPr/>
          <a:lstStyle/>
          <a:p>
            <a:pPr>
              <a:lnSpc>
                <a:spcPct val="90000"/>
              </a:lnSpc>
            </a:pPr>
            <a:r>
              <a:rPr lang="zh-CN" altLang="en-US" sz="1600">
                <a:solidFill>
                  <a:schemeClr val="bg1"/>
                </a:solidFill>
                <a:effectLst/>
                <a:latin typeface="黑体" panose="02010609060101010101" pitchFamily="49" charset="-122"/>
                <a:ea typeface="黑体" panose="02010609060101010101" pitchFamily="49" charset="-122"/>
              </a:rPr>
              <a:t>二、法定代表人身份证明及授权委托书</a:t>
            </a:r>
          </a:p>
          <a:p>
            <a:pPr>
              <a:lnSpc>
                <a:spcPct val="90000"/>
              </a:lnSpc>
              <a:buFont typeface="Wingdings" panose="05000000000000000000" pitchFamily="2" charset="2"/>
              <a:buNone/>
            </a:pPr>
            <a:endParaRPr lang="zh-CN" altLang="en-US" sz="1600">
              <a:solidFill>
                <a:schemeClr val="bg1"/>
              </a:solidFill>
              <a:effectLst/>
              <a:latin typeface="黑体" panose="02010609060101010101" pitchFamily="49" charset="-122"/>
              <a:ea typeface="黑体" panose="02010609060101010101" pitchFamily="49" charset="-122"/>
            </a:endParaRPr>
          </a:p>
          <a:p>
            <a:pPr>
              <a:lnSpc>
                <a:spcPct val="90000"/>
              </a:lnSpc>
            </a:pPr>
            <a:r>
              <a:rPr lang="en-US" altLang="zh-CN" sz="1600">
                <a:solidFill>
                  <a:schemeClr val="bg1"/>
                </a:solidFill>
                <a:effectLst/>
                <a:latin typeface="黑体" panose="02010609060101010101" pitchFamily="49" charset="-122"/>
                <a:ea typeface="黑体" panose="02010609060101010101" pitchFamily="49" charset="-122"/>
              </a:rPr>
              <a:t>2-1 </a:t>
            </a:r>
            <a:r>
              <a:rPr lang="zh-CN" altLang="en-US" sz="1600">
                <a:solidFill>
                  <a:schemeClr val="bg1"/>
                </a:solidFill>
                <a:effectLst/>
                <a:latin typeface="黑体" panose="02010609060101010101" pitchFamily="49" charset="-122"/>
                <a:ea typeface="黑体" panose="02010609060101010101" pitchFamily="49" charset="-122"/>
              </a:rPr>
              <a:t>法定代表人身份证明 </a:t>
            </a:r>
          </a:p>
          <a:p>
            <a:pPr>
              <a:lnSpc>
                <a:spcPct val="90000"/>
              </a:lnSpc>
            </a:pPr>
            <a:r>
              <a:rPr lang="zh-CN" altLang="en-US" sz="1600">
                <a:solidFill>
                  <a:schemeClr val="bg1"/>
                </a:solidFill>
                <a:effectLst/>
                <a:latin typeface="宋体" panose="02010600030101010101" pitchFamily="2" charset="-122"/>
                <a:ea typeface="宋体" panose="02010600030101010101" pitchFamily="2" charset="-122"/>
              </a:rPr>
              <a:t>按营业执照和身份证的实际情况填写，无错别字。</a:t>
            </a:r>
          </a:p>
          <a:p>
            <a:pPr>
              <a:lnSpc>
                <a:spcPct val="90000"/>
              </a:lnSpc>
              <a:buFont typeface="Wingdings" panose="05000000000000000000" pitchFamily="2" charset="2"/>
              <a:buNone/>
            </a:pPr>
            <a:endParaRPr lang="zh-CN" altLang="en-US" sz="1600">
              <a:solidFill>
                <a:schemeClr val="bg1"/>
              </a:solidFill>
              <a:effectLst/>
              <a:latin typeface="宋体" panose="02010600030101010101" pitchFamily="2" charset="-122"/>
              <a:ea typeface="宋体" panose="02010600030101010101" pitchFamily="2" charset="-122"/>
            </a:endParaRPr>
          </a:p>
          <a:p>
            <a:pPr>
              <a:lnSpc>
                <a:spcPct val="90000"/>
              </a:lnSpc>
            </a:pPr>
            <a:r>
              <a:rPr lang="en-US" altLang="zh-CN" sz="1600">
                <a:solidFill>
                  <a:schemeClr val="bg1"/>
                </a:solidFill>
                <a:effectLst/>
                <a:latin typeface="黑体" panose="02010609060101010101" pitchFamily="49" charset="-122"/>
                <a:ea typeface="黑体" panose="02010609060101010101" pitchFamily="49" charset="-122"/>
              </a:rPr>
              <a:t>2-2 </a:t>
            </a:r>
            <a:r>
              <a:rPr lang="zh-CN" altLang="en-US" sz="1600">
                <a:solidFill>
                  <a:schemeClr val="bg1"/>
                </a:solidFill>
                <a:effectLst/>
                <a:latin typeface="黑体" panose="02010609060101010101" pitchFamily="49" charset="-122"/>
                <a:ea typeface="黑体" panose="02010609060101010101" pitchFamily="49" charset="-122"/>
              </a:rPr>
              <a:t>授权委托书</a:t>
            </a:r>
          </a:p>
          <a:p>
            <a:pPr>
              <a:lnSpc>
                <a:spcPct val="90000"/>
              </a:lnSpc>
            </a:pPr>
            <a:r>
              <a:rPr lang="zh-CN" altLang="en-US" sz="1600">
                <a:solidFill>
                  <a:schemeClr val="bg1"/>
                </a:solidFill>
                <a:effectLst/>
                <a:latin typeface="宋体" panose="02010600030101010101" pitchFamily="2" charset="-122"/>
                <a:ea typeface="宋体" panose="02010600030101010101" pitchFamily="2" charset="-122"/>
              </a:rPr>
              <a:t>编制规范：</a:t>
            </a:r>
          </a:p>
          <a:p>
            <a:pPr>
              <a:lnSpc>
                <a:spcPct val="90000"/>
              </a:lnSpc>
            </a:pPr>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授权人和被授权人均在授权书上签名，不得使用印章、签名章或其他电子制版签名。</a:t>
            </a:r>
          </a:p>
          <a:p>
            <a:pPr>
              <a:lnSpc>
                <a:spcPct val="90000"/>
              </a:lnSpc>
            </a:pPr>
            <a:r>
              <a:rPr lang="en-US" altLang="zh-CN" sz="1600">
                <a:solidFill>
                  <a:schemeClr val="bg1"/>
                </a:solidFill>
                <a:effectLst/>
                <a:latin typeface="宋体" panose="02010600030101010101" pitchFamily="2" charset="-122"/>
                <a:ea typeface="宋体" panose="02010600030101010101" pitchFamily="2" charset="-122"/>
              </a:rPr>
              <a:t>b.</a:t>
            </a:r>
            <a:r>
              <a:rPr lang="zh-CN" altLang="en-US" sz="1600">
                <a:solidFill>
                  <a:schemeClr val="bg1"/>
                </a:solidFill>
                <a:effectLst/>
                <a:latin typeface="宋体" panose="02010600030101010101" pitchFamily="2" charset="-122"/>
                <a:ea typeface="宋体" panose="02010600030101010101" pitchFamily="2" charset="-122"/>
              </a:rPr>
              <a:t>附有公证机关出具的加盖钢印、单位章并该有公证员签名章的公证书，钢印应清晰可辨，同时公证内容完全满足招标文件规定。</a:t>
            </a:r>
          </a:p>
          <a:p>
            <a:pPr>
              <a:lnSpc>
                <a:spcPct val="90000"/>
              </a:lnSpc>
            </a:pPr>
            <a:r>
              <a:rPr lang="en-US" altLang="zh-CN" sz="1600">
                <a:solidFill>
                  <a:schemeClr val="bg1"/>
                </a:solidFill>
                <a:effectLst/>
                <a:latin typeface="宋体" panose="02010600030101010101" pitchFamily="2" charset="-122"/>
                <a:ea typeface="宋体" panose="02010600030101010101" pitchFamily="2" charset="-122"/>
              </a:rPr>
              <a:t>c.</a:t>
            </a:r>
            <a:r>
              <a:rPr lang="zh-CN" altLang="en-US" sz="1600">
                <a:solidFill>
                  <a:schemeClr val="bg1"/>
                </a:solidFill>
                <a:effectLst/>
                <a:latin typeface="宋体" panose="02010600030101010101" pitchFamily="2" charset="-122"/>
                <a:ea typeface="宋体" panose="02010600030101010101" pitchFamily="2" charset="-122"/>
              </a:rPr>
              <a:t>公证书出具的日期与授权书出具的日期同日或在其之后。 </a:t>
            </a:r>
          </a:p>
          <a:p>
            <a:pPr>
              <a:lnSpc>
                <a:spcPct val="90000"/>
              </a:lnSpc>
              <a:buFont typeface="Wingdings" panose="05000000000000000000" pitchFamily="2" charset="2"/>
              <a:buNone/>
            </a:pPr>
            <a:endParaRPr lang="zh-CN" altLang="en-US" sz="1600">
              <a:solidFill>
                <a:schemeClr val="bg1"/>
              </a:solidFill>
              <a:effectLst/>
              <a:latin typeface="宋体" panose="02010600030101010101" pitchFamily="2" charset="-122"/>
              <a:ea typeface="宋体" panose="02010600030101010101" pitchFamily="2" charset="-122"/>
            </a:endParaRPr>
          </a:p>
        </p:txBody>
      </p:sp>
      <p:sp>
        <p:nvSpPr>
          <p:cNvPr id="492549" name="Rectangle 5">
            <a:extLst>
              <a:ext uri="{FF2B5EF4-FFF2-40B4-BE49-F238E27FC236}">
                <a16:creationId xmlns:a16="http://schemas.microsoft.com/office/drawing/2014/main" id="{16BB44B8-0C04-4F6F-AE6C-F42CEF58431D}"/>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3" name="Rectangle 3">
            <a:extLst>
              <a:ext uri="{FF2B5EF4-FFF2-40B4-BE49-F238E27FC236}">
                <a16:creationId xmlns:a16="http://schemas.microsoft.com/office/drawing/2014/main" id="{A94A0408-2F3A-4B07-9230-9EBA4EECAFF4}"/>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36867" name="Rectangle 5">
            <a:extLst>
              <a:ext uri="{FF2B5EF4-FFF2-40B4-BE49-F238E27FC236}">
                <a16:creationId xmlns:a16="http://schemas.microsoft.com/office/drawing/2014/main" id="{968DD446-0EA4-450A-9173-3AB3C6535526}"/>
              </a:ext>
            </a:extLst>
          </p:cNvPr>
          <p:cNvSpPr>
            <a:spLocks noChangeArrowheads="1"/>
          </p:cNvSpPr>
          <p:nvPr/>
        </p:nvSpPr>
        <p:spPr bwMode="auto">
          <a:xfrm>
            <a:off x="2279650" y="2205038"/>
            <a:ext cx="7200900" cy="3567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r>
              <a:rPr kumimoji="1" lang="zh-CN" altLang="en-US" sz="1600">
                <a:solidFill>
                  <a:srgbClr val="003366"/>
                </a:solidFill>
                <a:latin typeface="黑体" panose="02010609060101010101" pitchFamily="49" charset="-122"/>
                <a:ea typeface="黑体" panose="02010609060101010101" pitchFamily="49" charset="-122"/>
              </a:rPr>
              <a:t>三、投标保证金</a:t>
            </a:r>
          </a:p>
          <a:p>
            <a:pPr eaLnBrk="0" fontAlgn="base" hangingPunct="0">
              <a:lnSpc>
                <a:spcPct val="120000"/>
              </a:lnSpc>
              <a:spcBef>
                <a:spcPct val="0"/>
              </a:spcBef>
              <a:spcAft>
                <a:spcPct val="0"/>
              </a:spcAft>
            </a:pPr>
            <a:endParaRPr kumimoji="1" lang="zh-CN" altLang="en-US" sz="1600">
              <a:solidFill>
                <a:srgbClr val="003366"/>
              </a:solidFill>
              <a:latin typeface="黑体" panose="02010609060101010101" pitchFamily="49" charset="-122"/>
              <a:ea typeface="黑体" panose="02010609060101010101" pitchFamily="49" charset="-122"/>
            </a:endParaRPr>
          </a:p>
          <a:p>
            <a:pPr eaLnBrk="0" fontAlgn="base" hangingPunct="0">
              <a:lnSpc>
                <a:spcPct val="120000"/>
              </a:lnSpc>
              <a:spcBef>
                <a:spcPct val="0"/>
              </a:spcBef>
              <a:spcAft>
                <a:spcPct val="0"/>
              </a:spcAft>
            </a:pPr>
            <a:r>
              <a:rPr kumimoji="1" lang="zh-CN" altLang="en-US" sz="1600">
                <a:solidFill>
                  <a:srgbClr val="003366"/>
                </a:solidFill>
                <a:latin typeface="宋体" panose="02010600030101010101" pitchFamily="2" charset="-122"/>
                <a:ea typeface="宋体" panose="02010600030101010101" pitchFamily="2" charset="-122"/>
              </a:rPr>
              <a:t>注意事项：</a:t>
            </a:r>
          </a:p>
          <a:p>
            <a:pPr eaLnBrk="0" fontAlgn="base" hangingPunct="0">
              <a:lnSpc>
                <a:spcPct val="120000"/>
              </a:lnSpc>
              <a:spcBef>
                <a:spcPct val="0"/>
              </a:spcBef>
              <a:spcAft>
                <a:spcPct val="0"/>
              </a:spcAft>
            </a:pPr>
            <a:r>
              <a:rPr kumimoji="1" lang="en-US" altLang="zh-CN" sz="1600">
                <a:solidFill>
                  <a:srgbClr val="003366"/>
                </a:solidFill>
                <a:latin typeface="宋体" panose="02010600030101010101" pitchFamily="2" charset="-122"/>
                <a:ea typeface="宋体" panose="02010600030101010101" pitchFamily="2" charset="-122"/>
              </a:rPr>
              <a:t>a.</a:t>
            </a:r>
            <a:r>
              <a:rPr kumimoji="1" lang="zh-CN" altLang="en-US" sz="1600">
                <a:solidFill>
                  <a:srgbClr val="003366"/>
                </a:solidFill>
                <a:latin typeface="宋体" panose="02010600030101010101" pitchFamily="2" charset="-122"/>
                <a:ea typeface="宋体" panose="02010600030101010101" pitchFamily="2" charset="-122"/>
              </a:rPr>
              <a:t>投标保证金是否是从投标人的</a:t>
            </a:r>
            <a:r>
              <a:rPr kumimoji="1" lang="zh-CN" altLang="en-US" sz="1600">
                <a:solidFill>
                  <a:srgbClr val="FF0000"/>
                </a:solidFill>
                <a:latin typeface="宋体" panose="02010600030101010101" pitchFamily="2" charset="-122"/>
                <a:ea typeface="宋体" panose="02010600030101010101" pitchFamily="2" charset="-122"/>
              </a:rPr>
              <a:t>基本账户</a:t>
            </a:r>
            <a:r>
              <a:rPr kumimoji="1" lang="zh-CN" altLang="en-US" sz="1600">
                <a:solidFill>
                  <a:srgbClr val="003366"/>
                </a:solidFill>
                <a:latin typeface="宋体" panose="02010600030101010101" pitchFamily="2" charset="-122"/>
                <a:ea typeface="宋体" panose="02010600030101010101" pitchFamily="2" charset="-122"/>
              </a:rPr>
              <a:t>以</a:t>
            </a:r>
            <a:r>
              <a:rPr kumimoji="1" lang="zh-CN" altLang="en-US" sz="1600">
                <a:solidFill>
                  <a:srgbClr val="FF0000"/>
                </a:solidFill>
                <a:latin typeface="宋体" panose="02010600030101010101" pitchFamily="2" charset="-122"/>
                <a:ea typeface="宋体" panose="02010600030101010101" pitchFamily="2" charset="-122"/>
              </a:rPr>
              <a:t>实时电汇</a:t>
            </a:r>
            <a:r>
              <a:rPr kumimoji="1" lang="zh-CN" altLang="en-US" sz="1600">
                <a:solidFill>
                  <a:srgbClr val="003366"/>
                </a:solidFill>
                <a:latin typeface="宋体" panose="02010600030101010101" pitchFamily="2" charset="-122"/>
                <a:ea typeface="宋体" panose="02010600030101010101" pitchFamily="2" charset="-122"/>
              </a:rPr>
              <a:t>的形式，汇至招标文件指定的账户。</a:t>
            </a:r>
          </a:p>
          <a:p>
            <a:pPr eaLnBrk="0" fontAlgn="base" hangingPunct="0">
              <a:lnSpc>
                <a:spcPct val="120000"/>
              </a:lnSpc>
              <a:spcBef>
                <a:spcPct val="0"/>
              </a:spcBef>
              <a:spcAft>
                <a:spcPct val="0"/>
              </a:spcAft>
            </a:pPr>
            <a:r>
              <a:rPr kumimoji="1" lang="en-US" altLang="zh-CN" sz="1600">
                <a:solidFill>
                  <a:srgbClr val="003366"/>
                </a:solidFill>
                <a:latin typeface="宋体" panose="02010600030101010101" pitchFamily="2" charset="-122"/>
                <a:ea typeface="宋体" panose="02010600030101010101" pitchFamily="2" charset="-122"/>
              </a:rPr>
              <a:t>b.</a:t>
            </a:r>
            <a:r>
              <a:rPr kumimoji="1" lang="zh-CN" altLang="en-US" sz="1600">
                <a:solidFill>
                  <a:srgbClr val="003366"/>
                </a:solidFill>
                <a:latin typeface="宋体" panose="02010600030101010101" pitchFamily="2" charset="-122"/>
                <a:ea typeface="宋体" panose="02010600030101010101" pitchFamily="2" charset="-122"/>
              </a:rPr>
              <a:t>投标人投</a:t>
            </a:r>
            <a:r>
              <a:rPr kumimoji="1" lang="en-US" altLang="zh-CN" sz="1600">
                <a:solidFill>
                  <a:srgbClr val="003366"/>
                </a:solidFill>
                <a:latin typeface="宋体" panose="02010600030101010101" pitchFamily="2" charset="-122"/>
                <a:ea typeface="宋体" panose="02010600030101010101" pitchFamily="2" charset="-122"/>
              </a:rPr>
              <a:t>2</a:t>
            </a:r>
            <a:r>
              <a:rPr kumimoji="1" lang="zh-CN" altLang="en-US" sz="1600">
                <a:solidFill>
                  <a:srgbClr val="003366"/>
                </a:solidFill>
                <a:latin typeface="宋体" panose="02010600030101010101" pitchFamily="2" charset="-122"/>
                <a:ea typeface="宋体" panose="02010600030101010101" pitchFamily="2" charset="-122"/>
              </a:rPr>
              <a:t>个标段或者以上的，要分别提交各标段的投标保证金，并分别在网上确认。</a:t>
            </a:r>
          </a:p>
          <a:p>
            <a:pPr eaLnBrk="0" fontAlgn="base" hangingPunct="0">
              <a:lnSpc>
                <a:spcPct val="120000"/>
              </a:lnSpc>
              <a:spcBef>
                <a:spcPct val="0"/>
              </a:spcBef>
              <a:spcAft>
                <a:spcPct val="0"/>
              </a:spcAft>
            </a:pPr>
            <a:r>
              <a:rPr kumimoji="1" lang="en-US" altLang="zh-CN" sz="1600">
                <a:solidFill>
                  <a:srgbClr val="003366"/>
                </a:solidFill>
                <a:latin typeface="宋体" panose="02010600030101010101" pitchFamily="2" charset="-122"/>
                <a:ea typeface="宋体" panose="02010600030101010101" pitchFamily="2" charset="-122"/>
              </a:rPr>
              <a:t>c.</a:t>
            </a:r>
            <a:r>
              <a:rPr kumimoji="1" lang="zh-CN" altLang="en-US" sz="1600">
                <a:solidFill>
                  <a:srgbClr val="003366"/>
                </a:solidFill>
                <a:latin typeface="宋体" panose="02010600030101010101" pitchFamily="2" charset="-122"/>
                <a:ea typeface="宋体" panose="02010600030101010101" pitchFamily="2" charset="-122"/>
              </a:rPr>
              <a:t>投标保证金的汇款单位必须与投标人名称一致。在汇款凭证上注明本次招标的工程项目名称及所提交投标担保的标段号。</a:t>
            </a:r>
          </a:p>
          <a:p>
            <a:pPr eaLnBrk="0" fontAlgn="base" hangingPunct="0">
              <a:lnSpc>
                <a:spcPct val="120000"/>
              </a:lnSpc>
              <a:spcBef>
                <a:spcPct val="0"/>
              </a:spcBef>
              <a:spcAft>
                <a:spcPct val="0"/>
              </a:spcAft>
            </a:pPr>
            <a:r>
              <a:rPr kumimoji="1" lang="en-US" altLang="zh-CN" sz="1600">
                <a:solidFill>
                  <a:srgbClr val="003366"/>
                </a:solidFill>
                <a:latin typeface="宋体" panose="02010600030101010101" pitchFamily="2" charset="-122"/>
                <a:ea typeface="宋体" panose="02010600030101010101" pitchFamily="2" charset="-122"/>
              </a:rPr>
              <a:t>d.</a:t>
            </a:r>
            <a:r>
              <a:rPr kumimoji="1" lang="zh-CN" altLang="en-US" sz="1600">
                <a:solidFill>
                  <a:srgbClr val="003366"/>
                </a:solidFill>
                <a:latin typeface="宋体" panose="02010600030101010101" pitchFamily="2" charset="-122"/>
                <a:ea typeface="宋体" panose="02010600030101010101" pitchFamily="2" charset="-122"/>
              </a:rPr>
              <a:t>投标人在交纳投标保证金后，必须及时将投标人名称、投标项目名称、湖北省综合招投标招标登记编号、交纳投标保证金的金额及标段等内容在</a:t>
            </a:r>
            <a:r>
              <a:rPr kumimoji="1" lang="en-US" altLang="zh-CN" sz="1600">
                <a:solidFill>
                  <a:srgbClr val="003366"/>
                </a:solidFill>
                <a:latin typeface="宋体" panose="02010600030101010101" pitchFamily="2" charset="-122"/>
                <a:ea typeface="宋体" panose="02010600030101010101" pitchFamily="2" charset="-122"/>
              </a:rPr>
              <a:t>《</a:t>
            </a:r>
            <a:r>
              <a:rPr kumimoji="1" lang="zh-CN" altLang="en-US" sz="1600">
                <a:solidFill>
                  <a:srgbClr val="003366"/>
                </a:solidFill>
                <a:latin typeface="宋体" panose="02010600030101010101" pitchFamily="2" charset="-122"/>
                <a:ea typeface="宋体" panose="02010600030101010101" pitchFamily="2" charset="-122"/>
              </a:rPr>
              <a:t>湖北招标投标信息网</a:t>
            </a:r>
            <a:r>
              <a:rPr kumimoji="1" lang="en-US" altLang="zh-CN" sz="1600">
                <a:solidFill>
                  <a:srgbClr val="003366"/>
                </a:solidFill>
                <a:latin typeface="宋体" panose="02010600030101010101" pitchFamily="2" charset="-122"/>
                <a:ea typeface="宋体" panose="02010600030101010101" pitchFamily="2" charset="-122"/>
              </a:rPr>
              <a:t>》</a:t>
            </a:r>
            <a:r>
              <a:rPr kumimoji="1" lang="zh-CN" altLang="en-US" sz="1600">
                <a:solidFill>
                  <a:srgbClr val="003366"/>
                </a:solidFill>
                <a:latin typeface="宋体" panose="02010600030101010101" pitchFamily="2" charset="-122"/>
                <a:ea typeface="宋体" panose="02010600030101010101" pitchFamily="2" charset="-122"/>
              </a:rPr>
              <a:t>投标保证金网进行确认，（网址：</a:t>
            </a:r>
            <a:r>
              <a:rPr kumimoji="1" lang="en-US" altLang="zh-CN" sz="1600">
                <a:solidFill>
                  <a:srgbClr val="003366"/>
                </a:solidFill>
                <a:latin typeface="宋体" panose="02010600030101010101" pitchFamily="2" charset="-122"/>
                <a:ea typeface="宋体" panose="02010600030101010101" pitchFamily="2" charset="-122"/>
                <a:hlinkClick r:id="rId2"/>
              </a:rPr>
              <a:t>www.hubeibidding.cn</a:t>
            </a:r>
            <a:r>
              <a:rPr kumimoji="1" lang="en-US" altLang="zh-CN" sz="1600">
                <a:solidFill>
                  <a:srgbClr val="003366"/>
                </a:solidFill>
                <a:latin typeface="宋体" panose="02010600030101010101" pitchFamily="2" charset="-122"/>
                <a:ea typeface="宋体" panose="02010600030101010101" pitchFamily="2" charset="-122"/>
              </a:rPr>
              <a:t>)</a:t>
            </a:r>
            <a:r>
              <a:rPr kumimoji="1" lang="zh-CN" altLang="en-US" sz="1600">
                <a:solidFill>
                  <a:srgbClr val="003366"/>
                </a:solidFill>
                <a:latin typeface="宋体" panose="02010600030101010101" pitchFamily="2" charset="-122"/>
                <a:ea typeface="宋体" panose="02010600030101010101" pitchFamily="2" charset="-122"/>
              </a:rPr>
              <a:t>。</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a:extLst>
              <a:ext uri="{FF2B5EF4-FFF2-40B4-BE49-F238E27FC236}">
                <a16:creationId xmlns:a16="http://schemas.microsoft.com/office/drawing/2014/main" id="{2C294AB4-C4DF-4D52-BDD6-F0E9413D1A3D}"/>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37891" name="Rectangle 3">
            <a:extLst>
              <a:ext uri="{FF2B5EF4-FFF2-40B4-BE49-F238E27FC236}">
                <a16:creationId xmlns:a16="http://schemas.microsoft.com/office/drawing/2014/main" id="{FF323FC0-EC6A-406F-B6F6-4ACD5695D03C}"/>
              </a:ext>
            </a:extLst>
          </p:cNvPr>
          <p:cNvSpPr>
            <a:spLocks noChangeArrowheads="1"/>
          </p:cNvSpPr>
          <p:nvPr/>
        </p:nvSpPr>
        <p:spPr bwMode="auto">
          <a:xfrm>
            <a:off x="2279650" y="2205039"/>
            <a:ext cx="77041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lnSpc>
                <a:spcPct val="120000"/>
              </a:lnSpc>
              <a:spcBef>
                <a:spcPct val="0"/>
              </a:spcBef>
              <a:spcAft>
                <a:spcPct val="0"/>
              </a:spcAft>
            </a:pPr>
            <a:r>
              <a:rPr kumimoji="1" lang="zh-CN" altLang="en-US" sz="1600">
                <a:solidFill>
                  <a:srgbClr val="003366"/>
                </a:solidFill>
                <a:latin typeface="黑体" panose="02010609060101010101" pitchFamily="49" charset="-122"/>
                <a:ea typeface="黑体" panose="02010609060101010101" pitchFamily="49" charset="-122"/>
              </a:rPr>
              <a:t>四、已标价工程量清单</a:t>
            </a:r>
          </a:p>
          <a:p>
            <a:pPr eaLnBrk="0" fontAlgn="base" hangingPunct="0">
              <a:lnSpc>
                <a:spcPct val="120000"/>
              </a:lnSpc>
              <a:spcBef>
                <a:spcPct val="0"/>
              </a:spcBef>
              <a:spcAft>
                <a:spcPct val="0"/>
              </a:spcAft>
            </a:pPr>
            <a:r>
              <a:rPr kumimoji="1" lang="zh-CN" altLang="en-US" sz="1600">
                <a:solidFill>
                  <a:srgbClr val="003366"/>
                </a:solidFill>
                <a:latin typeface="宋体" panose="02010600030101010101" pitchFamily="2" charset="-122"/>
                <a:ea typeface="宋体" panose="02010600030101010101" pitchFamily="2" charset="-122"/>
              </a:rPr>
              <a:t>注意事项：</a:t>
            </a:r>
          </a:p>
          <a:p>
            <a:pPr eaLnBrk="0" fontAlgn="base" hangingPunct="0">
              <a:lnSpc>
                <a:spcPct val="120000"/>
              </a:lnSpc>
              <a:spcBef>
                <a:spcPct val="0"/>
              </a:spcBef>
              <a:spcAft>
                <a:spcPct val="0"/>
              </a:spcAft>
            </a:pPr>
            <a:r>
              <a:rPr kumimoji="1" lang="en-US" altLang="zh-CN" sz="1600">
                <a:solidFill>
                  <a:srgbClr val="003366"/>
                </a:solidFill>
                <a:latin typeface="宋体" panose="02010600030101010101" pitchFamily="2" charset="-122"/>
                <a:ea typeface="宋体" panose="02010600030101010101" pitchFamily="2" charset="-122"/>
              </a:rPr>
              <a:t>a. </a:t>
            </a:r>
            <a:r>
              <a:rPr kumimoji="1" lang="zh-CN" altLang="en-US" sz="1600">
                <a:solidFill>
                  <a:srgbClr val="003366"/>
                </a:solidFill>
                <a:latin typeface="宋体" panose="02010600030101010101" pitchFamily="2" charset="-122"/>
                <a:ea typeface="宋体" panose="02010600030101010101" pitchFamily="2" charset="-122"/>
              </a:rPr>
              <a:t>投标人应按照招标文件第五章的要求逐项填报工程量清单，包括工程量清单说明及工程量清单表格。</a:t>
            </a:r>
          </a:p>
          <a:p>
            <a:pPr eaLnBrk="0" fontAlgn="base" hangingPunct="0">
              <a:lnSpc>
                <a:spcPct val="120000"/>
              </a:lnSpc>
              <a:spcBef>
                <a:spcPct val="0"/>
              </a:spcBef>
              <a:spcAft>
                <a:spcPct val="0"/>
              </a:spcAft>
            </a:pPr>
            <a:r>
              <a:rPr kumimoji="1" lang="en-US" altLang="zh-CN" sz="1600">
                <a:solidFill>
                  <a:srgbClr val="003366"/>
                </a:solidFill>
                <a:latin typeface="宋体" panose="02010600030101010101" pitchFamily="2" charset="-122"/>
                <a:ea typeface="宋体" panose="02010600030101010101" pitchFamily="2" charset="-122"/>
              </a:rPr>
              <a:t>b. </a:t>
            </a:r>
            <a:r>
              <a:rPr kumimoji="1" lang="zh-CN" altLang="en-US" sz="1600">
                <a:solidFill>
                  <a:srgbClr val="003366"/>
                </a:solidFill>
                <a:latin typeface="宋体" panose="02010600030101010101" pitchFamily="2" charset="-122"/>
                <a:ea typeface="宋体" panose="02010600030101010101" pitchFamily="2" charset="-122"/>
              </a:rPr>
              <a:t>工程量清单说明文字不得进行任何修改和删减。</a:t>
            </a:r>
          </a:p>
          <a:p>
            <a:pPr eaLnBrk="0" fontAlgn="base" hangingPunct="0">
              <a:lnSpc>
                <a:spcPct val="120000"/>
              </a:lnSpc>
              <a:spcBef>
                <a:spcPct val="0"/>
              </a:spcBef>
              <a:spcAft>
                <a:spcPct val="0"/>
              </a:spcAft>
            </a:pPr>
            <a:r>
              <a:rPr kumimoji="1" lang="en-US" altLang="zh-CN" sz="1600">
                <a:solidFill>
                  <a:srgbClr val="003366"/>
                </a:solidFill>
                <a:latin typeface="宋体" panose="02010600030101010101" pitchFamily="2" charset="-122"/>
                <a:ea typeface="宋体" panose="02010600030101010101" pitchFamily="2" charset="-122"/>
              </a:rPr>
              <a:t>c. </a:t>
            </a:r>
            <a:r>
              <a:rPr kumimoji="1" lang="zh-CN" altLang="en-US" sz="1600">
                <a:solidFill>
                  <a:srgbClr val="003366"/>
                </a:solidFill>
                <a:latin typeface="宋体" panose="02010600030101010101" pitchFamily="2" charset="-122"/>
                <a:ea typeface="宋体" panose="02010600030101010101" pitchFamily="2" charset="-122"/>
              </a:rPr>
              <a:t>已标价工程量清单应逐页由投标人的法定代表人或委托代理人亲笔签署姓名，同时，逐页加盖投标人单位公章。</a:t>
            </a:r>
          </a:p>
          <a:p>
            <a:pPr eaLnBrk="0" fontAlgn="base" hangingPunct="0">
              <a:lnSpc>
                <a:spcPct val="120000"/>
              </a:lnSpc>
              <a:spcBef>
                <a:spcPct val="0"/>
              </a:spcBef>
              <a:spcAft>
                <a:spcPct val="0"/>
              </a:spcAft>
            </a:pPr>
            <a:endParaRPr kumimoji="1" lang="en-US" altLang="zh-CN" sz="1600">
              <a:solidFill>
                <a:srgbClr val="003366"/>
              </a:solidFill>
              <a:latin typeface="宋体" panose="02010600030101010101" pitchFamily="2" charset="-122"/>
              <a:ea typeface="宋体" panose="02010600030101010101" pitchFamily="2" charset="-122"/>
            </a:endParaRPr>
          </a:p>
          <a:p>
            <a:pPr eaLnBrk="0" fontAlgn="base" hangingPunct="0">
              <a:lnSpc>
                <a:spcPct val="120000"/>
              </a:lnSpc>
              <a:spcBef>
                <a:spcPct val="0"/>
              </a:spcBef>
              <a:spcAft>
                <a:spcPct val="0"/>
              </a:spcAft>
            </a:pPr>
            <a:r>
              <a:rPr kumimoji="1" lang="zh-CN" altLang="en-US" sz="1600">
                <a:solidFill>
                  <a:srgbClr val="003366"/>
                </a:solidFill>
                <a:ea typeface="黑体" panose="02010609060101010101" pitchFamily="49" charset="-122"/>
              </a:rPr>
              <a:t>五、施工组织设计</a:t>
            </a:r>
          </a:p>
          <a:p>
            <a:pPr eaLnBrk="0" fontAlgn="base" hangingPunct="0">
              <a:lnSpc>
                <a:spcPct val="120000"/>
              </a:lnSpc>
              <a:spcBef>
                <a:spcPct val="0"/>
              </a:spcBef>
              <a:spcAft>
                <a:spcPct val="0"/>
              </a:spcAft>
            </a:pPr>
            <a:r>
              <a:rPr kumimoji="1" lang="zh-CN" altLang="en-US" sz="1600">
                <a:solidFill>
                  <a:srgbClr val="003366"/>
                </a:solidFill>
                <a:ea typeface="宋体" panose="02010600030101010101" pitchFamily="2" charset="-122"/>
              </a:rPr>
              <a:t>注意事项：</a:t>
            </a:r>
          </a:p>
          <a:p>
            <a:pPr eaLnBrk="0" fontAlgn="base" hangingPunct="0">
              <a:lnSpc>
                <a:spcPct val="120000"/>
              </a:lnSpc>
              <a:spcBef>
                <a:spcPct val="0"/>
              </a:spcBef>
              <a:spcAft>
                <a:spcPct val="0"/>
              </a:spcAft>
            </a:pPr>
            <a:r>
              <a:rPr kumimoji="1" lang="en-US" altLang="zh-CN" sz="1600">
                <a:solidFill>
                  <a:srgbClr val="003366"/>
                </a:solidFill>
                <a:ea typeface="宋体" panose="02010600030101010101" pitchFamily="2" charset="-122"/>
              </a:rPr>
              <a:t>a.</a:t>
            </a:r>
            <a:r>
              <a:rPr kumimoji="1" lang="zh-CN" altLang="en-US" sz="1600">
                <a:solidFill>
                  <a:srgbClr val="003366"/>
                </a:solidFill>
                <a:ea typeface="宋体" panose="02010600030101010101" pitchFamily="2" charset="-122"/>
              </a:rPr>
              <a:t>施工组织设计总体必须按照招标文件要求的条款编制，不得打乱顺序，不得缺项，以方便评标专家直接快速的查找所要看的内容。</a:t>
            </a:r>
          </a:p>
          <a:p>
            <a:pPr eaLnBrk="0" fontAlgn="base" hangingPunct="0">
              <a:lnSpc>
                <a:spcPct val="120000"/>
              </a:lnSpc>
              <a:spcBef>
                <a:spcPct val="0"/>
              </a:spcBef>
              <a:spcAft>
                <a:spcPct val="0"/>
              </a:spcAft>
            </a:pPr>
            <a:r>
              <a:rPr kumimoji="1" lang="en-US" altLang="zh-CN" sz="1600">
                <a:solidFill>
                  <a:srgbClr val="003366"/>
                </a:solidFill>
                <a:ea typeface="宋体" panose="02010600030101010101" pitchFamily="2" charset="-122"/>
              </a:rPr>
              <a:t>b.</a:t>
            </a:r>
            <a:r>
              <a:rPr kumimoji="1" lang="zh-CN" altLang="en-US" sz="1600">
                <a:solidFill>
                  <a:srgbClr val="003366"/>
                </a:solidFill>
                <a:ea typeface="宋体" panose="02010600030101010101" pitchFamily="2" charset="-122"/>
              </a:rPr>
              <a:t>需附的图表完整，不得缺项。</a:t>
            </a:r>
          </a:p>
          <a:p>
            <a:pPr eaLnBrk="0" fontAlgn="base" hangingPunct="0">
              <a:lnSpc>
                <a:spcPct val="120000"/>
              </a:lnSpc>
              <a:spcBef>
                <a:spcPct val="0"/>
              </a:spcBef>
              <a:spcAft>
                <a:spcPct val="0"/>
              </a:spcAft>
            </a:pPr>
            <a:r>
              <a:rPr kumimoji="1" lang="en-US" altLang="zh-CN" sz="1600">
                <a:solidFill>
                  <a:srgbClr val="003366"/>
                </a:solidFill>
                <a:ea typeface="宋体" panose="02010600030101010101" pitchFamily="2" charset="-122"/>
              </a:rPr>
              <a:t>c.</a:t>
            </a:r>
            <a:r>
              <a:rPr kumimoji="1" lang="zh-CN" altLang="en-US" sz="1600">
                <a:solidFill>
                  <a:srgbClr val="003366"/>
                </a:solidFill>
                <a:ea typeface="宋体" panose="02010600030101010101" pitchFamily="2" charset="-122"/>
              </a:rPr>
              <a:t>主要工程项目的施工方案和方法请参考清单和图纸编写，不得缺项。</a:t>
            </a:r>
          </a:p>
          <a:p>
            <a:pPr eaLnBrk="0" fontAlgn="base" hangingPunct="0">
              <a:lnSpc>
                <a:spcPct val="120000"/>
              </a:lnSpc>
              <a:spcBef>
                <a:spcPct val="0"/>
              </a:spcBef>
              <a:spcAft>
                <a:spcPct val="0"/>
              </a:spcAft>
            </a:pPr>
            <a:endParaRPr kumimoji="1" lang="en-US" altLang="zh-CN" sz="1600">
              <a:solidFill>
                <a:srgbClr val="003366"/>
              </a:solidFill>
              <a:ea typeface="宋体" panose="02010600030101010101" pitchFamily="2" charset="-122"/>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2">
            <a:extLst>
              <a:ext uri="{FF2B5EF4-FFF2-40B4-BE49-F238E27FC236}">
                <a16:creationId xmlns:a16="http://schemas.microsoft.com/office/drawing/2014/main" id="{F55DB0A4-3A20-4341-A024-492F5864F5AD}"/>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38915" name="Rectangle 3">
            <a:extLst>
              <a:ext uri="{FF2B5EF4-FFF2-40B4-BE49-F238E27FC236}">
                <a16:creationId xmlns:a16="http://schemas.microsoft.com/office/drawing/2014/main" id="{123019B8-D7A0-48D6-B6D3-55A6CD17654D}"/>
              </a:ext>
            </a:extLst>
          </p:cNvPr>
          <p:cNvSpPr>
            <a:spLocks noChangeArrowheads="1"/>
          </p:cNvSpPr>
          <p:nvPr/>
        </p:nvSpPr>
        <p:spPr bwMode="auto">
          <a:xfrm>
            <a:off x="2351089" y="2133600"/>
            <a:ext cx="7559675" cy="4672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r>
              <a:rPr kumimoji="1" lang="en-US" altLang="zh-CN" sz="1600">
                <a:solidFill>
                  <a:srgbClr val="003366"/>
                </a:solidFill>
                <a:ea typeface="宋体" panose="02010600030101010101" pitchFamily="2" charset="-122"/>
              </a:rPr>
              <a:t>d.</a:t>
            </a:r>
            <a:r>
              <a:rPr kumimoji="1" lang="zh-CN" altLang="en-US" sz="1600">
                <a:solidFill>
                  <a:srgbClr val="003366"/>
                </a:solidFill>
                <a:ea typeface="宋体" panose="02010600030101010101" pitchFamily="2" charset="-122"/>
              </a:rPr>
              <a:t>施工组织设计中不得出现与本次招标无关的“业主名称”和“项目名称”。</a:t>
            </a:r>
          </a:p>
          <a:p>
            <a:pPr eaLnBrk="0" fontAlgn="base" hangingPunct="0">
              <a:spcBef>
                <a:spcPct val="0"/>
              </a:spcBef>
              <a:spcAft>
                <a:spcPct val="0"/>
              </a:spcAft>
            </a:pPr>
            <a:r>
              <a:rPr kumimoji="1" lang="en-US" altLang="zh-CN" sz="1600">
                <a:solidFill>
                  <a:srgbClr val="003366"/>
                </a:solidFill>
                <a:ea typeface="宋体" panose="02010600030101010101" pitchFamily="2" charset="-122"/>
              </a:rPr>
              <a:t>e.</a:t>
            </a:r>
            <a:r>
              <a:rPr lang="zh-CN" altLang="en-US" sz="1600">
                <a:solidFill>
                  <a:srgbClr val="003366"/>
                </a:solidFill>
                <a:ea typeface="宋体" panose="02010600030101010101" pitchFamily="2" charset="-122"/>
              </a:rPr>
              <a:t>计划开竣工日期符合招标文件中工期安排与规定，不得提前和延迟。</a:t>
            </a:r>
            <a:endParaRPr lang="en-US" altLang="zh-CN" sz="1600">
              <a:solidFill>
                <a:srgbClr val="003366"/>
              </a:solidFill>
              <a:ea typeface="宋体" panose="02010600030101010101" pitchFamily="2" charset="-122"/>
            </a:endParaRPr>
          </a:p>
          <a:p>
            <a:pPr eaLnBrk="0" fontAlgn="base" hangingPunct="0">
              <a:lnSpc>
                <a:spcPct val="120000"/>
              </a:lnSpc>
              <a:spcBef>
                <a:spcPct val="0"/>
              </a:spcBef>
              <a:spcAft>
                <a:spcPct val="0"/>
              </a:spcAft>
            </a:pPr>
            <a:r>
              <a:rPr lang="en-US" altLang="zh-CN" sz="1600">
                <a:solidFill>
                  <a:srgbClr val="003366"/>
                </a:solidFill>
                <a:ea typeface="宋体" panose="02010600030101010101" pitchFamily="2" charset="-122"/>
              </a:rPr>
              <a:t>f.</a:t>
            </a:r>
            <a:r>
              <a:rPr lang="zh-CN" altLang="en-US" sz="1600">
                <a:solidFill>
                  <a:srgbClr val="003366"/>
                </a:solidFill>
                <a:ea typeface="宋体" panose="02010600030101010101" pitchFamily="2" charset="-122"/>
              </a:rPr>
              <a:t> 施工队伍及主要负责人与</a:t>
            </a:r>
            <a:r>
              <a:rPr lang="en-US" altLang="zh-CN" sz="1600">
                <a:solidFill>
                  <a:srgbClr val="003366"/>
                </a:solidFill>
                <a:ea typeface="宋体" panose="02010600030101010101" pitchFamily="2" charset="-122"/>
              </a:rPr>
              <a:t>“</a:t>
            </a:r>
            <a:r>
              <a:rPr lang="zh-CN" altLang="en-US" sz="1600">
                <a:solidFill>
                  <a:srgbClr val="003366"/>
                </a:solidFill>
                <a:ea typeface="宋体" panose="02010600030101010101" pitchFamily="2" charset="-122"/>
              </a:rPr>
              <a:t>组织机构框图”、“人员简历”及拟任职务等是否吻合。</a:t>
            </a:r>
          </a:p>
          <a:p>
            <a:pPr eaLnBrk="0" fontAlgn="base" hangingPunct="0">
              <a:lnSpc>
                <a:spcPct val="120000"/>
              </a:lnSpc>
              <a:spcBef>
                <a:spcPct val="0"/>
              </a:spcBef>
              <a:spcAft>
                <a:spcPct val="0"/>
              </a:spcAft>
            </a:pPr>
            <a:r>
              <a:rPr lang="en-US" altLang="zh-CN" sz="1600">
                <a:solidFill>
                  <a:srgbClr val="003366"/>
                </a:solidFill>
                <a:ea typeface="宋体" panose="02010600030101010101" pitchFamily="2" charset="-122"/>
              </a:rPr>
              <a:t>g.</a:t>
            </a:r>
            <a:r>
              <a:rPr lang="zh-CN" altLang="en-US" sz="1600">
                <a:solidFill>
                  <a:srgbClr val="003366"/>
                </a:solidFill>
                <a:latin typeface="宋体" panose="02010600030101010101" pitchFamily="2" charset="-122"/>
                <a:ea typeface="宋体" panose="02010600030101010101" pitchFamily="2" charset="-122"/>
              </a:rPr>
              <a:t>工程进度计划：总工期是否满足招标文件要求，关键工程工期是否满足招标文件要求</a:t>
            </a:r>
            <a:r>
              <a:rPr lang="zh-CN" altLang="en-US" sz="1600">
                <a:solidFill>
                  <a:srgbClr val="003366"/>
                </a:solidFill>
                <a:ea typeface="宋体" panose="02010600030101010101" pitchFamily="2" charset="-122"/>
              </a:rPr>
              <a:t>。</a:t>
            </a:r>
          </a:p>
          <a:p>
            <a:pPr eaLnBrk="0" fontAlgn="base" hangingPunct="0">
              <a:lnSpc>
                <a:spcPct val="120000"/>
              </a:lnSpc>
              <a:spcBef>
                <a:spcPct val="0"/>
              </a:spcBef>
              <a:spcAft>
                <a:spcPct val="0"/>
              </a:spcAft>
            </a:pPr>
            <a:endParaRPr lang="zh-CN" altLang="en-US" sz="1600" b="1">
              <a:solidFill>
                <a:srgbClr val="003366"/>
              </a:solidFill>
              <a:ea typeface="宋体" panose="02010600030101010101" pitchFamily="2" charset="-122"/>
            </a:endParaRPr>
          </a:p>
          <a:p>
            <a:pPr eaLnBrk="0" fontAlgn="base" hangingPunct="0">
              <a:lnSpc>
                <a:spcPct val="120000"/>
              </a:lnSpc>
              <a:spcBef>
                <a:spcPct val="0"/>
              </a:spcBef>
              <a:spcAft>
                <a:spcPct val="0"/>
              </a:spcAft>
            </a:pPr>
            <a:r>
              <a:rPr lang="zh-CN" altLang="en-US" sz="1600">
                <a:solidFill>
                  <a:srgbClr val="003366"/>
                </a:solidFill>
                <a:latin typeface="黑体" panose="02010609060101010101" pitchFamily="49" charset="-122"/>
                <a:ea typeface="黑体" panose="02010609060101010101" pitchFamily="49" charset="-122"/>
              </a:rPr>
              <a:t>六、项目管理机构</a:t>
            </a:r>
          </a:p>
          <a:p>
            <a:pPr eaLnBrk="0" fontAlgn="base" hangingPunct="0">
              <a:lnSpc>
                <a:spcPct val="120000"/>
              </a:lnSpc>
              <a:spcBef>
                <a:spcPct val="0"/>
              </a:spcBef>
              <a:spcAft>
                <a:spcPct val="0"/>
              </a:spcAft>
            </a:pPr>
            <a:r>
              <a:rPr lang="zh-CN" altLang="en-US" sz="1600">
                <a:solidFill>
                  <a:srgbClr val="003366"/>
                </a:solidFill>
                <a:ea typeface="宋体" panose="02010600030101010101" pitchFamily="2" charset="-122"/>
              </a:rPr>
              <a:t>        项目管理机构框图的编制要考虑和招标文件要求的人员的吻合。框图说明文字：对框图人员的岗位职责进行一个简单的说明。</a:t>
            </a:r>
          </a:p>
          <a:p>
            <a:pPr eaLnBrk="0" fontAlgn="base" hangingPunct="0">
              <a:lnSpc>
                <a:spcPct val="120000"/>
              </a:lnSpc>
              <a:spcBef>
                <a:spcPct val="0"/>
              </a:spcBef>
              <a:spcAft>
                <a:spcPct val="0"/>
              </a:spcAft>
            </a:pPr>
            <a:endParaRPr kumimoji="1" lang="zh-CN" altLang="en-US" sz="1600" b="1">
              <a:solidFill>
                <a:srgbClr val="003366"/>
              </a:solidFill>
              <a:latin typeface="宋体" panose="02010600030101010101" pitchFamily="2" charset="-122"/>
              <a:ea typeface="宋体" panose="02010600030101010101" pitchFamily="2" charset="-122"/>
            </a:endParaRPr>
          </a:p>
          <a:p>
            <a:pPr eaLnBrk="0" fontAlgn="base" hangingPunct="0">
              <a:lnSpc>
                <a:spcPct val="120000"/>
              </a:lnSpc>
              <a:spcBef>
                <a:spcPct val="0"/>
              </a:spcBef>
              <a:spcAft>
                <a:spcPct val="0"/>
              </a:spcAft>
            </a:pPr>
            <a:r>
              <a:rPr kumimoji="1" lang="zh-CN" altLang="en-US" sz="1600">
                <a:solidFill>
                  <a:srgbClr val="003366"/>
                </a:solidFill>
                <a:latin typeface="黑体" panose="02010609060101010101" pitchFamily="49" charset="-122"/>
                <a:ea typeface="黑体" panose="02010609060101010101" pitchFamily="49" charset="-122"/>
              </a:rPr>
              <a:t>七、拟分包情况表</a:t>
            </a:r>
          </a:p>
          <a:p>
            <a:pPr eaLnBrk="0" fontAlgn="base" hangingPunct="0">
              <a:lnSpc>
                <a:spcPct val="120000"/>
              </a:lnSpc>
              <a:spcBef>
                <a:spcPct val="0"/>
              </a:spcBef>
              <a:spcAft>
                <a:spcPct val="0"/>
              </a:spcAft>
            </a:pPr>
            <a:r>
              <a:rPr kumimoji="1" lang="zh-CN" altLang="en-US" sz="1600">
                <a:solidFill>
                  <a:srgbClr val="003366"/>
                </a:solidFill>
                <a:latin typeface="宋体" panose="02010600030101010101" pitchFamily="2" charset="-122"/>
                <a:ea typeface="宋体" panose="02010600030101010101" pitchFamily="2" charset="-122"/>
              </a:rPr>
              <a:t>    为满足招标文件的要求，本表必须附，一般来说无论本工程实际有无分包，均不应在招标文件中体现，在分包人名称处填写“无”即可。</a:t>
            </a:r>
          </a:p>
          <a:p>
            <a:pPr eaLnBrk="0" fontAlgn="base" hangingPunct="0">
              <a:lnSpc>
                <a:spcPct val="120000"/>
              </a:lnSpc>
              <a:spcBef>
                <a:spcPct val="0"/>
              </a:spcBef>
              <a:spcAft>
                <a:spcPct val="0"/>
              </a:spcAft>
            </a:pPr>
            <a:endParaRPr kumimoji="1" lang="zh-CN" altLang="en-US" sz="1600" b="1">
              <a:solidFill>
                <a:srgbClr val="003366"/>
              </a:solidFill>
              <a:latin typeface="宋体" panose="02010600030101010101" pitchFamily="2" charset="-122"/>
              <a:ea typeface="宋体" panose="02010600030101010101" pitchFamily="2" charset="-122"/>
            </a:endParaRPr>
          </a:p>
          <a:p>
            <a:pPr eaLnBrk="0" fontAlgn="base" hangingPunct="0">
              <a:spcBef>
                <a:spcPct val="0"/>
              </a:spcBef>
              <a:spcAft>
                <a:spcPct val="0"/>
              </a:spcAft>
            </a:pPr>
            <a:endParaRPr lang="zh-CN" altLang="en-US" sz="1600">
              <a:solidFill>
                <a:srgbClr val="003366"/>
              </a:solidFill>
              <a:ea typeface="宋体" panose="02010600030101010101" pitchFamily="2" charset="-122"/>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a:extLst>
              <a:ext uri="{FF2B5EF4-FFF2-40B4-BE49-F238E27FC236}">
                <a16:creationId xmlns:a16="http://schemas.microsoft.com/office/drawing/2014/main" id="{9BE6F530-C8BF-4AA3-AEE2-138715114F14}"/>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39939" name="Rectangle 3">
            <a:extLst>
              <a:ext uri="{FF2B5EF4-FFF2-40B4-BE49-F238E27FC236}">
                <a16:creationId xmlns:a16="http://schemas.microsoft.com/office/drawing/2014/main" id="{F1F65452-A4CD-48AD-A3D2-60249C1F156B}"/>
              </a:ext>
            </a:extLst>
          </p:cNvPr>
          <p:cNvSpPr>
            <a:spLocks noGrp="1" noChangeArrowheads="1"/>
          </p:cNvSpPr>
          <p:nvPr>
            <p:ph type="body" idx="1"/>
          </p:nvPr>
        </p:nvSpPr>
        <p:spPr>
          <a:xfrm>
            <a:off x="2208213" y="2205038"/>
            <a:ext cx="7924800" cy="4572000"/>
          </a:xfrm>
          <a:noFill/>
          <a:extLst>
            <a:ext uri="{909E8E84-426E-40DD-AFC4-6F175D3DCCD1}">
              <a14:hiddenFill xmlns:a14="http://schemas.microsoft.com/office/drawing/2010/main">
                <a:solidFill>
                  <a:schemeClr val="accent1"/>
                </a:solidFill>
              </a14:hiddenFill>
            </a:ext>
          </a:extLst>
        </p:spPr>
        <p:txBody>
          <a:bodyPr/>
          <a:lstStyle/>
          <a:p>
            <a:r>
              <a:rPr lang="zh-CN" altLang="en-US" sz="1600">
                <a:solidFill>
                  <a:schemeClr val="bg1"/>
                </a:solidFill>
                <a:effectLst/>
                <a:ea typeface="黑体" panose="02010609060101010101" pitchFamily="49" charset="-122"/>
              </a:rPr>
              <a:t>八、资格审查资料</a:t>
            </a:r>
          </a:p>
          <a:p>
            <a:r>
              <a:rPr lang="zh-CN" altLang="en-US" sz="1600" b="1">
                <a:solidFill>
                  <a:schemeClr val="bg1"/>
                </a:solidFill>
                <a:effectLst/>
                <a:ea typeface="宋体" panose="02010600030101010101" pitchFamily="2" charset="-122"/>
              </a:rPr>
              <a:t>（一） </a:t>
            </a:r>
            <a:r>
              <a:rPr lang="en-US" altLang="zh-CN" sz="1600" b="1">
                <a:solidFill>
                  <a:schemeClr val="bg1"/>
                </a:solidFill>
                <a:effectLst/>
                <a:ea typeface="宋体" panose="02010600030101010101" pitchFamily="2" charset="-122"/>
              </a:rPr>
              <a:t> </a:t>
            </a:r>
            <a:r>
              <a:rPr lang="zh-CN" altLang="en-US" sz="1600" b="1">
                <a:solidFill>
                  <a:schemeClr val="bg1"/>
                </a:solidFill>
                <a:effectLst/>
                <a:ea typeface="宋体" panose="02010600030101010101" pitchFamily="2" charset="-122"/>
              </a:rPr>
              <a:t>投标人基本情况表</a:t>
            </a:r>
            <a:endParaRPr lang="zh-CN" altLang="en-US" sz="1600">
              <a:solidFill>
                <a:schemeClr val="bg1"/>
              </a:solidFill>
              <a:effectLst/>
              <a:ea typeface="宋体" panose="02010600030101010101" pitchFamily="2" charset="-122"/>
            </a:endParaRPr>
          </a:p>
          <a:p>
            <a:pPr>
              <a:buFont typeface="Wingdings" panose="05000000000000000000" pitchFamily="2" charset="2"/>
              <a:buNone/>
            </a:pPr>
            <a:r>
              <a:rPr lang="zh-CN" altLang="en-US" sz="1600" b="1">
                <a:solidFill>
                  <a:schemeClr val="bg1"/>
                </a:solidFill>
                <a:effectLst/>
                <a:ea typeface="宋体" panose="02010600030101010101" pitchFamily="2" charset="-122"/>
              </a:rPr>
              <a:t>编制规范：</a:t>
            </a:r>
            <a:r>
              <a:rPr lang="zh-CN" altLang="en-US" sz="1600">
                <a:solidFill>
                  <a:schemeClr val="bg1"/>
                </a:solidFill>
                <a:effectLst/>
                <a:ea typeface="宋体" panose="02010600030101010101" pitchFamily="2" charset="-122"/>
              </a:rPr>
              <a:t> </a:t>
            </a:r>
          </a:p>
          <a:p>
            <a:r>
              <a:rPr lang="zh-CN" altLang="en-US" sz="1600">
                <a:solidFill>
                  <a:schemeClr val="bg1"/>
                </a:solidFill>
                <a:effectLst/>
                <a:ea typeface="宋体" panose="02010600030101010101" pitchFamily="2" charset="-122"/>
              </a:rPr>
              <a:t>按营业执照、资质证书、开户许可证等证件登记的内容填写。 </a:t>
            </a:r>
          </a:p>
          <a:p>
            <a:pPr>
              <a:buFont typeface="Wingdings" panose="05000000000000000000" pitchFamily="2" charset="2"/>
              <a:buNone/>
            </a:pPr>
            <a:r>
              <a:rPr lang="zh-CN" altLang="en-US" sz="1600" b="1">
                <a:solidFill>
                  <a:schemeClr val="bg1"/>
                </a:solidFill>
                <a:effectLst/>
                <a:ea typeface="宋体" panose="02010600030101010101" pitchFamily="2" charset="-122"/>
              </a:rPr>
              <a:t>注意事项：</a:t>
            </a:r>
          </a:p>
          <a:p>
            <a:r>
              <a:rPr lang="zh-CN" altLang="en-US" sz="1600">
                <a:solidFill>
                  <a:schemeClr val="bg1"/>
                </a:solidFill>
                <a:effectLst/>
                <a:ea typeface="宋体" panose="02010600030101010101" pitchFamily="2" charset="-122"/>
              </a:rPr>
              <a:t>相关证件扫描件附于表后，注意是否年审及是否在有效期。</a:t>
            </a:r>
          </a:p>
        </p:txBody>
      </p:sp>
      <p:sp>
        <p:nvSpPr>
          <p:cNvPr id="39940" name="Rectangle 5">
            <a:extLst>
              <a:ext uri="{FF2B5EF4-FFF2-40B4-BE49-F238E27FC236}">
                <a16:creationId xmlns:a16="http://schemas.microsoft.com/office/drawing/2014/main" id="{17ED38DA-EF2C-41EB-934E-DB023323DBDE}"/>
              </a:ext>
            </a:extLst>
          </p:cNvPr>
          <p:cNvSpPr>
            <a:spLocks noChangeArrowheads="1"/>
          </p:cNvSpPr>
          <p:nvPr/>
        </p:nvSpPr>
        <p:spPr bwMode="auto">
          <a:xfrm>
            <a:off x="2208213" y="4149726"/>
            <a:ext cx="7924800" cy="2233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5621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1981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4384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895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352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10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Aft>
                <a:spcPct val="0"/>
              </a:spcAft>
              <a:buClr>
                <a:srgbClr val="8EB3C8"/>
              </a:buClr>
            </a:pPr>
            <a:r>
              <a:rPr lang="zh-CN" altLang="en-US" sz="1600" b="1">
                <a:solidFill>
                  <a:srgbClr val="003366"/>
                </a:solidFill>
                <a:latin typeface="宋体" panose="02010600030101010101" pitchFamily="2" charset="-122"/>
                <a:ea typeface="宋体" panose="02010600030101010101" pitchFamily="2" charset="-122"/>
              </a:rPr>
              <a:t>（二）</a:t>
            </a:r>
            <a:r>
              <a:rPr lang="en-US" altLang="zh-CN" sz="1600" b="1">
                <a:solidFill>
                  <a:srgbClr val="003366"/>
                </a:solidFill>
                <a:latin typeface="宋体" panose="02010600030101010101" pitchFamily="2" charset="-122"/>
                <a:ea typeface="宋体" panose="02010600030101010101" pitchFamily="2" charset="-122"/>
              </a:rPr>
              <a:t> </a:t>
            </a:r>
            <a:r>
              <a:rPr lang="zh-CN" altLang="en-US" sz="1600" b="1">
                <a:solidFill>
                  <a:srgbClr val="003366"/>
                </a:solidFill>
                <a:latin typeface="宋体" panose="02010600030101010101" pitchFamily="2" charset="-122"/>
                <a:ea typeface="宋体" panose="02010600030101010101" pitchFamily="2" charset="-122"/>
              </a:rPr>
              <a:t>投标人企业组织机构图</a:t>
            </a:r>
            <a:endParaRPr lang="zh-CN" altLang="en-US" sz="1600">
              <a:solidFill>
                <a:srgbClr val="003366"/>
              </a:solidFill>
              <a:latin typeface="宋体" panose="02010600030101010101" pitchFamily="2" charset="-122"/>
              <a:ea typeface="宋体" panose="02010600030101010101" pitchFamily="2" charset="-122"/>
            </a:endParaRPr>
          </a:p>
          <a:p>
            <a:pPr eaLnBrk="0" fontAlgn="base" hangingPunct="0">
              <a:spcAft>
                <a:spcPct val="0"/>
              </a:spcAft>
              <a:buClr>
                <a:srgbClr val="8EB3C8"/>
              </a:buClr>
              <a:buNone/>
            </a:pPr>
            <a:r>
              <a:rPr lang="zh-CN" altLang="en-US" sz="1600" b="1">
                <a:solidFill>
                  <a:srgbClr val="003366"/>
                </a:solidFill>
                <a:latin typeface="宋体" panose="02010600030101010101" pitchFamily="2" charset="-122"/>
                <a:ea typeface="宋体" panose="02010600030101010101" pitchFamily="2" charset="-122"/>
              </a:rPr>
              <a:t>编制规范：</a:t>
            </a:r>
            <a:r>
              <a:rPr lang="zh-CN" altLang="en-US" sz="1600">
                <a:solidFill>
                  <a:srgbClr val="003366"/>
                </a:solidFill>
                <a:latin typeface="宋体" panose="02010600030101010101" pitchFamily="2" charset="-122"/>
                <a:ea typeface="宋体" panose="02010600030101010101" pitchFamily="2" charset="-122"/>
              </a:rPr>
              <a:t> </a:t>
            </a:r>
          </a:p>
          <a:p>
            <a:pPr eaLnBrk="0" fontAlgn="base" hangingPunct="0">
              <a:spcAft>
                <a:spcPct val="0"/>
              </a:spcAft>
              <a:buClr>
                <a:srgbClr val="8EB3C8"/>
              </a:buClr>
            </a:pPr>
            <a:r>
              <a:rPr lang="en-US" altLang="zh-CN" sz="1600">
                <a:solidFill>
                  <a:srgbClr val="003366"/>
                </a:solidFill>
                <a:latin typeface="宋体" panose="02010600030101010101" pitchFamily="2" charset="-122"/>
                <a:ea typeface="宋体" panose="02010600030101010101" pitchFamily="2" charset="-122"/>
              </a:rPr>
              <a:t>a.</a:t>
            </a:r>
            <a:r>
              <a:rPr lang="zh-CN" altLang="en-US" sz="1600">
                <a:solidFill>
                  <a:srgbClr val="003366"/>
                </a:solidFill>
                <a:latin typeface="宋体" panose="02010600030101010101" pitchFamily="2" charset="-122"/>
                <a:ea typeface="宋体" panose="02010600030101010101" pitchFamily="2" charset="-122"/>
              </a:rPr>
              <a:t>项目实施组织机构框图中应标明公司职能部门。</a:t>
            </a:r>
          </a:p>
          <a:p>
            <a:pPr eaLnBrk="0" fontAlgn="base" hangingPunct="0">
              <a:spcAft>
                <a:spcPct val="0"/>
              </a:spcAft>
              <a:buClr>
                <a:srgbClr val="8EB3C8"/>
              </a:buClr>
            </a:pPr>
            <a:r>
              <a:rPr lang="en-US" altLang="zh-CN" sz="1600">
                <a:solidFill>
                  <a:srgbClr val="003366"/>
                </a:solidFill>
                <a:latin typeface="宋体" panose="02010600030101010101" pitchFamily="2" charset="-122"/>
                <a:ea typeface="宋体" panose="02010600030101010101" pitchFamily="2" charset="-122"/>
              </a:rPr>
              <a:t>b.</a:t>
            </a:r>
            <a:r>
              <a:rPr lang="zh-CN" altLang="en-US" sz="1600">
                <a:solidFill>
                  <a:srgbClr val="003366"/>
                </a:solidFill>
                <a:latin typeface="宋体" panose="02010600030101010101" pitchFamily="2" charset="-122"/>
                <a:ea typeface="宋体" panose="02010600030101010101" pitchFamily="2" charset="-122"/>
              </a:rPr>
              <a:t>框图说明，应针对上栏所列框图中的主要管理人员情况、机构组成及功能等进行描述。</a:t>
            </a:r>
            <a:endParaRPr lang="zh-CN" altLang="en-US" sz="1600">
              <a:solidFill>
                <a:srgbClr val="003366"/>
              </a:solidFill>
              <a:ea typeface="宋体" panose="02010600030101010101" pitchFamily="2" charset="-122"/>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a:extLst>
              <a:ext uri="{FF2B5EF4-FFF2-40B4-BE49-F238E27FC236}">
                <a16:creationId xmlns:a16="http://schemas.microsoft.com/office/drawing/2014/main" id="{971BFEDD-952A-4780-9805-E13876B8DF9A}"/>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40963" name="Rectangle 6">
            <a:extLst>
              <a:ext uri="{FF2B5EF4-FFF2-40B4-BE49-F238E27FC236}">
                <a16:creationId xmlns:a16="http://schemas.microsoft.com/office/drawing/2014/main" id="{806BBE2C-89AF-4A57-9432-9AA28F0FE3B0}"/>
              </a:ext>
            </a:extLst>
          </p:cNvPr>
          <p:cNvSpPr>
            <a:spLocks noGrp="1" noChangeArrowheads="1"/>
          </p:cNvSpPr>
          <p:nvPr>
            <p:ph type="body" idx="1"/>
          </p:nvPr>
        </p:nvSpPr>
        <p:spPr>
          <a:xfrm>
            <a:off x="2135188" y="2133600"/>
            <a:ext cx="7999412" cy="3600450"/>
          </a:xfrm>
          <a:noFill/>
          <a:extLst>
            <a:ext uri="{909E8E84-426E-40DD-AFC4-6F175D3DCCD1}">
              <a14:hiddenFill xmlns:a14="http://schemas.microsoft.com/office/drawing/2010/main">
                <a:solidFill>
                  <a:schemeClr val="accent1"/>
                </a:solidFill>
              </a14:hiddenFill>
            </a:ext>
          </a:extLst>
        </p:spPr>
        <p:txBody>
          <a:bodyPr/>
          <a:lstStyle/>
          <a:p>
            <a:pPr>
              <a:lnSpc>
                <a:spcPct val="80000"/>
              </a:lnSpc>
            </a:pPr>
            <a:r>
              <a:rPr lang="zh-CN" altLang="en-US" sz="1600" b="1">
                <a:solidFill>
                  <a:schemeClr val="bg1"/>
                </a:solidFill>
                <a:effectLst/>
                <a:ea typeface="宋体" panose="02010600030101010101" pitchFamily="2" charset="-122"/>
              </a:rPr>
              <a:t>（三） 拟委任的项目经理、项目总工、其他主要管理人员和技术人员组成表</a:t>
            </a:r>
            <a:endParaRPr lang="zh-CN" altLang="en-US" sz="1600">
              <a:solidFill>
                <a:schemeClr val="bg1"/>
              </a:solidFill>
              <a:effectLst/>
              <a:ea typeface="宋体" panose="02010600030101010101" pitchFamily="2" charset="-122"/>
            </a:endParaRPr>
          </a:p>
          <a:p>
            <a:pPr>
              <a:lnSpc>
                <a:spcPct val="120000"/>
              </a:lnSpc>
            </a:pPr>
            <a:r>
              <a:rPr lang="zh-CN" altLang="en-US" sz="1600">
                <a:solidFill>
                  <a:schemeClr val="bg1"/>
                </a:solidFill>
                <a:effectLst/>
                <a:ea typeface="宋体" panose="02010600030101010101" pitchFamily="2" charset="-122"/>
              </a:rPr>
              <a:t>编制规范：</a:t>
            </a:r>
          </a:p>
          <a:p>
            <a:pPr>
              <a:lnSpc>
                <a:spcPct val="120000"/>
              </a:lnSpc>
            </a:pPr>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姓名和职务严格按照招标文件中人员强制性要求的职务、数量、资格条件、顺序填写。</a:t>
            </a:r>
          </a:p>
          <a:p>
            <a:pPr>
              <a:lnSpc>
                <a:spcPct val="120000"/>
              </a:lnSpc>
            </a:pPr>
            <a:r>
              <a:rPr lang="en-US" altLang="zh-CN" sz="1600">
                <a:solidFill>
                  <a:schemeClr val="bg1"/>
                </a:solidFill>
                <a:effectLst/>
                <a:latin typeface="宋体" panose="02010600030101010101" pitchFamily="2" charset="-122"/>
                <a:ea typeface="宋体" panose="02010600030101010101" pitchFamily="2" charset="-122"/>
              </a:rPr>
              <a:t>b.</a:t>
            </a:r>
            <a:r>
              <a:rPr lang="zh-CN" altLang="en-US" sz="1600">
                <a:solidFill>
                  <a:schemeClr val="bg1"/>
                </a:solidFill>
                <a:effectLst/>
                <a:latin typeface="宋体" panose="02010600030101010101" pitchFamily="2" charset="-122"/>
                <a:ea typeface="宋体" panose="02010600030101010101" pitchFamily="2" charset="-122"/>
              </a:rPr>
              <a:t>工作年限，为毕业至今的年限，参照毕业证扫描件填写，若所附毕业证为工作期间后进修，则按此人</a:t>
            </a:r>
            <a:r>
              <a:rPr lang="en-US" altLang="zh-CN" sz="1600">
                <a:solidFill>
                  <a:schemeClr val="bg1"/>
                </a:solidFill>
                <a:effectLst/>
                <a:latin typeface="宋体" panose="02010600030101010101" pitchFamily="2" charset="-122"/>
                <a:ea typeface="宋体" panose="02010600030101010101" pitchFamily="2" charset="-122"/>
              </a:rPr>
              <a:t>20-22</a:t>
            </a:r>
            <a:r>
              <a:rPr lang="zh-CN" altLang="en-US" sz="1600">
                <a:solidFill>
                  <a:schemeClr val="bg1"/>
                </a:solidFill>
                <a:effectLst/>
                <a:latin typeface="宋体" panose="02010600030101010101" pitchFamily="2" charset="-122"/>
                <a:ea typeface="宋体" panose="02010600030101010101" pitchFamily="2" charset="-122"/>
              </a:rPr>
              <a:t>岁左右毕业估算。</a:t>
            </a:r>
          </a:p>
          <a:p>
            <a:pPr>
              <a:lnSpc>
                <a:spcPct val="120000"/>
              </a:lnSpc>
            </a:pPr>
            <a:r>
              <a:rPr lang="zh-CN" altLang="en-US" sz="1600">
                <a:solidFill>
                  <a:schemeClr val="bg1"/>
                </a:solidFill>
                <a:effectLst/>
                <a:latin typeface="宋体" panose="02010600030101010101" pitchFamily="2" charset="-122"/>
                <a:ea typeface="宋体" panose="02010600030101010101" pitchFamily="2" charset="-122"/>
              </a:rPr>
              <a:t>证书名称、级别、证号、专业按照人员表后所附证件填写。项目经理要填报：项目经理证、职称证、安全生产考核合格证（一定为</a:t>
            </a:r>
            <a:r>
              <a:rPr lang="en-US" altLang="zh-CN" sz="1600">
                <a:solidFill>
                  <a:schemeClr val="bg1"/>
                </a:solidFill>
                <a:effectLst/>
                <a:latin typeface="宋体" panose="02010600030101010101" pitchFamily="2" charset="-122"/>
                <a:ea typeface="宋体" panose="02010600030101010101" pitchFamily="2" charset="-122"/>
              </a:rPr>
              <a:t>B</a:t>
            </a:r>
            <a:r>
              <a:rPr lang="zh-CN" altLang="en-US" sz="1600">
                <a:solidFill>
                  <a:schemeClr val="bg1"/>
                </a:solidFill>
                <a:effectLst/>
                <a:latin typeface="宋体" panose="02010600030101010101" pitchFamily="2" charset="-122"/>
                <a:ea typeface="宋体" panose="02010600030101010101" pitchFamily="2" charset="-122"/>
              </a:rPr>
              <a:t>类），安全员要填报：岗位证、职称证、安全生产考核合格证（一定为</a:t>
            </a:r>
            <a:r>
              <a:rPr lang="en-US" altLang="zh-CN" sz="1600">
                <a:solidFill>
                  <a:schemeClr val="bg1"/>
                </a:solidFill>
                <a:effectLst/>
                <a:latin typeface="宋体" panose="02010600030101010101" pitchFamily="2" charset="-122"/>
                <a:ea typeface="宋体" panose="02010600030101010101" pitchFamily="2" charset="-122"/>
              </a:rPr>
              <a:t>C</a:t>
            </a:r>
            <a:r>
              <a:rPr lang="zh-CN" altLang="en-US" sz="1600">
                <a:solidFill>
                  <a:schemeClr val="bg1"/>
                </a:solidFill>
                <a:effectLst/>
                <a:latin typeface="宋体" panose="02010600030101010101" pitchFamily="2" charset="-122"/>
                <a:ea typeface="宋体" panose="02010600030101010101" pitchFamily="2" charset="-122"/>
              </a:rPr>
              <a:t>类）。其他人员主要填写：职称证。</a:t>
            </a:r>
          </a:p>
          <a:p>
            <a:pPr>
              <a:lnSpc>
                <a:spcPct val="120000"/>
              </a:lnSpc>
            </a:pPr>
            <a:r>
              <a:rPr lang="zh-CN" altLang="en-US" sz="1600">
                <a:solidFill>
                  <a:schemeClr val="bg1"/>
                </a:solidFill>
                <a:effectLst/>
                <a:latin typeface="宋体" panose="02010600030101010101" pitchFamily="2" charset="-122"/>
                <a:ea typeface="宋体" panose="02010600030101010101" pitchFamily="2" charset="-122"/>
              </a:rPr>
              <a:t>是否参加了社会保险，全部填</a:t>
            </a:r>
            <a:r>
              <a:rPr lang="zh-CN" altLang="en-US" sz="1600">
                <a:solidFill>
                  <a:schemeClr val="bg1"/>
                </a:solidFill>
                <a:effectLst/>
                <a:latin typeface="Arial" panose="020B0604020202020204" pitchFamily="34" charset="0"/>
                <a:ea typeface="宋体" panose="02010600030101010101" pitchFamily="2" charset="-122"/>
              </a:rPr>
              <a:t>“</a:t>
            </a:r>
            <a:r>
              <a:rPr lang="zh-CN" altLang="en-US" sz="1600">
                <a:solidFill>
                  <a:schemeClr val="bg1"/>
                </a:solidFill>
                <a:effectLst/>
                <a:latin typeface="宋体" panose="02010600030101010101" pitchFamily="2" charset="-122"/>
                <a:ea typeface="宋体" panose="02010600030101010101" pitchFamily="2" charset="-122"/>
              </a:rPr>
              <a:t>是</a:t>
            </a:r>
            <a:r>
              <a:rPr lang="zh-CN" altLang="en-US" sz="1600">
                <a:solidFill>
                  <a:schemeClr val="bg1"/>
                </a:solidFill>
                <a:effectLst/>
                <a:latin typeface="Arial" panose="020B0604020202020204" pitchFamily="34" charset="0"/>
                <a:ea typeface="宋体" panose="02010600030101010101" pitchFamily="2" charset="-122"/>
              </a:rPr>
              <a:t>”</a:t>
            </a:r>
            <a:endParaRPr lang="zh-CN" altLang="en-US" sz="1600">
              <a:solidFill>
                <a:schemeClr val="bg1"/>
              </a:solidFill>
              <a:effectLst/>
              <a:latin typeface="宋体" panose="02010600030101010101" pitchFamily="2" charset="-122"/>
              <a:ea typeface="宋体" panose="02010600030101010101" pitchFamily="2" charset="-122"/>
            </a:endParaRPr>
          </a:p>
          <a:p>
            <a:pPr>
              <a:lnSpc>
                <a:spcPct val="80000"/>
              </a:lnSpc>
              <a:buFont typeface="Wingdings" panose="05000000000000000000" pitchFamily="2" charset="2"/>
              <a:buNone/>
            </a:pPr>
            <a:endParaRPr lang="zh-CN" altLang="en-US" sz="1600">
              <a:solidFill>
                <a:schemeClr val="bg1"/>
              </a:solidFill>
              <a:effectLst/>
              <a:ea typeface="宋体" panose="02010600030101010101" pitchFamily="2" charset="-122"/>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a:extLst>
              <a:ext uri="{FF2B5EF4-FFF2-40B4-BE49-F238E27FC236}">
                <a16:creationId xmlns:a16="http://schemas.microsoft.com/office/drawing/2014/main" id="{CC7FBF93-5E67-438F-A260-3738894439F9}"/>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41987" name="Rectangle 6">
            <a:extLst>
              <a:ext uri="{FF2B5EF4-FFF2-40B4-BE49-F238E27FC236}">
                <a16:creationId xmlns:a16="http://schemas.microsoft.com/office/drawing/2014/main" id="{3EAF6E13-3947-4813-8D23-3FB408F6AF71}"/>
              </a:ext>
            </a:extLst>
          </p:cNvPr>
          <p:cNvSpPr>
            <a:spLocks noGrp="1" noChangeArrowheads="1"/>
          </p:cNvSpPr>
          <p:nvPr>
            <p:ph type="body" idx="1"/>
          </p:nvPr>
        </p:nvSpPr>
        <p:spPr>
          <a:xfrm>
            <a:off x="2209800" y="2097088"/>
            <a:ext cx="7924800" cy="4572000"/>
          </a:xfrm>
          <a:noFill/>
          <a:extLst>
            <a:ext uri="{909E8E84-426E-40DD-AFC4-6F175D3DCCD1}">
              <a14:hiddenFill xmlns:a14="http://schemas.microsoft.com/office/drawing/2010/main">
                <a:solidFill>
                  <a:schemeClr val="accent1"/>
                </a:solidFill>
              </a14:hiddenFill>
            </a:ext>
          </a:extLst>
        </p:spPr>
        <p:txBody>
          <a:bodyPr/>
          <a:lstStyle/>
          <a:p>
            <a:r>
              <a:rPr lang="zh-CN" altLang="en-US" sz="1600" b="1">
                <a:solidFill>
                  <a:schemeClr val="bg1"/>
                </a:solidFill>
                <a:effectLst/>
                <a:latin typeface="宋体" panose="02010600030101010101" pitchFamily="2" charset="-122"/>
                <a:ea typeface="宋体" panose="02010600030101010101" pitchFamily="2" charset="-122"/>
              </a:rPr>
              <a:t>（四）拟委任的项目经理、项目总工、其他主要管理人员和技术人员资历表</a:t>
            </a:r>
            <a:endParaRPr lang="zh-CN" altLang="en-US" sz="1600">
              <a:solidFill>
                <a:schemeClr val="bg1"/>
              </a:solidFill>
              <a:effectLst/>
              <a:latin typeface="宋体" panose="02010600030101010101" pitchFamily="2" charset="-122"/>
              <a:ea typeface="宋体" panose="02010600030101010101" pitchFamily="2" charset="-122"/>
            </a:endParaRPr>
          </a:p>
          <a:p>
            <a:pPr>
              <a:buFont typeface="Wingdings" panose="05000000000000000000" pitchFamily="2" charset="2"/>
              <a:buNone/>
            </a:pPr>
            <a:endParaRPr lang="zh-CN" altLang="en-US" sz="1600">
              <a:solidFill>
                <a:schemeClr val="bg1"/>
              </a:solidFill>
              <a:effectLst/>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sz="1600" b="1">
                <a:solidFill>
                  <a:schemeClr val="bg1"/>
                </a:solidFill>
                <a:effectLst/>
                <a:latin typeface="宋体" panose="02010600030101010101" pitchFamily="2" charset="-122"/>
                <a:ea typeface="宋体" panose="02010600030101010101" pitchFamily="2" charset="-122"/>
              </a:rPr>
              <a:t>编制规范：</a:t>
            </a:r>
            <a:r>
              <a:rPr lang="zh-CN" altLang="en-US" sz="1600">
                <a:solidFill>
                  <a:schemeClr val="bg1"/>
                </a:solidFill>
                <a:effectLst/>
                <a:latin typeface="宋体" panose="02010600030101010101" pitchFamily="2" charset="-122"/>
                <a:ea typeface="宋体" panose="02010600030101010101" pitchFamily="2" charset="-122"/>
              </a:rPr>
              <a:t> </a:t>
            </a:r>
          </a:p>
          <a:p>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公司单位职务，为该人员的行政职务，拟在本标段工程担任职务建议与表（三）保持一致。 </a:t>
            </a:r>
          </a:p>
          <a:p>
            <a:r>
              <a:rPr lang="en-US" altLang="zh-CN" sz="1600">
                <a:solidFill>
                  <a:schemeClr val="bg1"/>
                </a:solidFill>
                <a:effectLst/>
                <a:latin typeface="宋体" panose="02010600030101010101" pitchFamily="2" charset="-122"/>
                <a:ea typeface="宋体" panose="02010600030101010101" pitchFamily="2" charset="-122"/>
              </a:rPr>
              <a:t>b.</a:t>
            </a:r>
            <a:r>
              <a:rPr lang="zh-CN" altLang="en-US" sz="1600">
                <a:solidFill>
                  <a:schemeClr val="bg1"/>
                </a:solidFill>
                <a:effectLst/>
                <a:latin typeface="宋体" panose="02010600030101010101" pitchFamily="2" charset="-122"/>
                <a:ea typeface="宋体" panose="02010600030101010101" pitchFamily="2" charset="-122"/>
              </a:rPr>
              <a:t>主要工作经历，“时间”填写各类似项目开、竣工时间，写至月份即可；招标文件人员强制性要求的多项内容均在此处响应。 </a:t>
            </a:r>
          </a:p>
          <a:p>
            <a:pPr>
              <a:buFont typeface="Wingdings" panose="05000000000000000000" pitchFamily="2" charset="2"/>
              <a:buNone/>
            </a:pPr>
            <a:endParaRPr lang="zh-CN" altLang="en-US" sz="1600">
              <a:solidFill>
                <a:schemeClr val="bg1"/>
              </a:solidFill>
              <a:effectLst/>
              <a:latin typeface="宋体" panose="02010600030101010101" pitchFamily="2" charset="-122"/>
              <a:ea typeface="宋体" panose="02010600030101010101" pitchFamily="2" charset="-122"/>
            </a:endParaRPr>
          </a:p>
          <a:p>
            <a:pPr>
              <a:buFont typeface="Wingdings" panose="05000000000000000000" pitchFamily="2" charset="2"/>
              <a:buNone/>
            </a:pPr>
            <a:r>
              <a:rPr lang="zh-CN" altLang="en-US" sz="1600" b="1">
                <a:solidFill>
                  <a:schemeClr val="bg1"/>
                </a:solidFill>
                <a:effectLst/>
                <a:latin typeface="宋体" panose="02010600030101010101" pitchFamily="2" charset="-122"/>
                <a:ea typeface="宋体" panose="02010600030101010101" pitchFamily="2" charset="-122"/>
              </a:rPr>
              <a:t>注意事项：</a:t>
            </a:r>
          </a:p>
          <a:p>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主要工作经历的结束时间应在本次招标开工日期之前。 </a:t>
            </a:r>
          </a:p>
          <a:p>
            <a:r>
              <a:rPr lang="en-US" altLang="zh-CN" sz="1600">
                <a:solidFill>
                  <a:schemeClr val="bg1"/>
                </a:solidFill>
                <a:effectLst/>
                <a:latin typeface="宋体" panose="02010600030101010101" pitchFamily="2" charset="-122"/>
                <a:ea typeface="宋体" panose="02010600030101010101" pitchFamily="2" charset="-122"/>
              </a:rPr>
              <a:t>b.</a:t>
            </a:r>
            <a:r>
              <a:rPr lang="zh-CN" altLang="en-US" sz="1600">
                <a:solidFill>
                  <a:schemeClr val="bg1"/>
                </a:solidFill>
                <a:effectLst/>
                <a:latin typeface="宋体" panose="02010600030101010101" pitchFamily="2" charset="-122"/>
                <a:ea typeface="宋体" panose="02010600030101010101" pitchFamily="2" charset="-122"/>
              </a:rPr>
              <a:t>主要工作经历中的前后项目开、竣工日期最好不要重叠。 </a:t>
            </a:r>
          </a:p>
          <a:p>
            <a:r>
              <a:rPr lang="en-US" altLang="zh-CN" sz="1600">
                <a:solidFill>
                  <a:schemeClr val="bg1"/>
                </a:solidFill>
                <a:effectLst/>
                <a:latin typeface="宋体" panose="02010600030101010101" pitchFamily="2" charset="-122"/>
                <a:ea typeface="宋体" panose="02010600030101010101" pitchFamily="2" charset="-122"/>
              </a:rPr>
              <a:t>c.</a:t>
            </a:r>
            <a:r>
              <a:rPr lang="zh-CN" altLang="en-US" sz="1600">
                <a:solidFill>
                  <a:schemeClr val="bg1"/>
                </a:solidFill>
                <a:effectLst/>
                <a:latin typeface="宋体" panose="02010600030101010101" pitchFamily="2" charset="-122"/>
                <a:ea typeface="宋体" panose="02010600030101010101" pitchFamily="2" charset="-122"/>
              </a:rPr>
              <a:t>主要工作经历中的担任何职，应在满足人员强制性要求的前提下，考虑该人员的毕业时间，循序渐进的填写。</a:t>
            </a:r>
          </a:p>
          <a:p>
            <a:r>
              <a:rPr lang="en-US" altLang="zh-CN" sz="1600">
                <a:solidFill>
                  <a:schemeClr val="bg1"/>
                </a:solidFill>
                <a:effectLst/>
                <a:latin typeface="宋体" panose="02010600030101010101" pitchFamily="2" charset="-122"/>
                <a:ea typeface="宋体" panose="02010600030101010101" pitchFamily="2" charset="-122"/>
              </a:rPr>
              <a:t>d.</a:t>
            </a:r>
            <a:r>
              <a:rPr lang="zh-CN" altLang="en-US" sz="1600">
                <a:solidFill>
                  <a:schemeClr val="bg1"/>
                </a:solidFill>
                <a:effectLst/>
                <a:latin typeface="宋体" panose="02010600030101010101" pitchFamily="2" charset="-122"/>
                <a:ea typeface="宋体" panose="02010600030101010101" pitchFamily="2" charset="-122"/>
              </a:rPr>
              <a:t>项目经理和项目总工所附的业绩资料必须能从字面上清楚的证明其在此工程担任项目经理或总工职务。 </a:t>
            </a:r>
          </a:p>
          <a:p>
            <a:r>
              <a:rPr lang="en-US" altLang="zh-CN" sz="1600">
                <a:solidFill>
                  <a:schemeClr val="bg1"/>
                </a:solidFill>
                <a:effectLst/>
                <a:latin typeface="宋体" panose="02010600030101010101" pitchFamily="2" charset="-122"/>
                <a:ea typeface="宋体" panose="02010600030101010101" pitchFamily="2" charset="-122"/>
              </a:rPr>
              <a:t>e.</a:t>
            </a:r>
            <a:r>
              <a:rPr lang="zh-CN" altLang="en-US" sz="1600">
                <a:solidFill>
                  <a:schemeClr val="bg1"/>
                </a:solidFill>
                <a:effectLst/>
                <a:latin typeface="宋体" panose="02010600030101010101" pitchFamily="2" charset="-122"/>
                <a:ea typeface="宋体" panose="02010600030101010101" pitchFamily="2" charset="-122"/>
              </a:rPr>
              <a:t>人员后所附</a:t>
            </a:r>
            <a:r>
              <a:rPr lang="zh-CN" altLang="en-US" sz="1600">
                <a:solidFill>
                  <a:schemeClr val="bg1"/>
                </a:solidFill>
                <a:effectLst/>
                <a:ea typeface="宋体" panose="02010600030101010101" pitchFamily="2" charset="-122"/>
              </a:rPr>
              <a:t>证书有无缺项，是否齐全 。</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Rectangle 2">
            <a:extLst>
              <a:ext uri="{FF2B5EF4-FFF2-40B4-BE49-F238E27FC236}">
                <a16:creationId xmlns:a16="http://schemas.microsoft.com/office/drawing/2014/main" id="{843BF1BC-3643-436D-AA6D-A8A2B3F3E6CE}"/>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43011" name="Rectangle 3">
            <a:extLst>
              <a:ext uri="{FF2B5EF4-FFF2-40B4-BE49-F238E27FC236}">
                <a16:creationId xmlns:a16="http://schemas.microsoft.com/office/drawing/2014/main" id="{E5CC5CE3-E8AE-4924-986F-943ABD8927BB}"/>
              </a:ext>
            </a:extLst>
          </p:cNvPr>
          <p:cNvSpPr>
            <a:spLocks noGrp="1" noChangeArrowheads="1"/>
          </p:cNvSpPr>
          <p:nvPr>
            <p:ph type="body" idx="1"/>
          </p:nvPr>
        </p:nvSpPr>
        <p:spPr>
          <a:xfrm>
            <a:off x="2209800" y="2097088"/>
            <a:ext cx="7924800" cy="4572000"/>
          </a:xfrm>
          <a:noFill/>
          <a:extLst>
            <a:ext uri="{909E8E84-426E-40DD-AFC4-6F175D3DCCD1}">
              <a14:hiddenFill xmlns:a14="http://schemas.microsoft.com/office/drawing/2010/main">
                <a:solidFill>
                  <a:schemeClr val="accent1"/>
                </a:solidFill>
              </a14:hiddenFill>
            </a:ext>
          </a:extLst>
        </p:spPr>
        <p:txBody>
          <a:bodyPr/>
          <a:lstStyle/>
          <a:p>
            <a:pPr>
              <a:lnSpc>
                <a:spcPct val="120000"/>
              </a:lnSpc>
              <a:spcBef>
                <a:spcPct val="0"/>
              </a:spcBef>
            </a:pPr>
            <a:r>
              <a:rPr lang="zh-CN" altLang="en-US" sz="1600" b="1">
                <a:solidFill>
                  <a:schemeClr val="bg1"/>
                </a:solidFill>
                <a:effectLst/>
                <a:latin typeface="宋体" panose="02010600030101010101" pitchFamily="2" charset="-122"/>
                <a:ea typeface="宋体" panose="02010600030101010101" pitchFamily="2" charset="-122"/>
              </a:rPr>
              <a:t>（五）拟投入本标段的主要机械设备和试验检测设备表</a:t>
            </a:r>
            <a:endParaRPr lang="zh-CN" altLang="en-US" sz="1600">
              <a:solidFill>
                <a:schemeClr val="bg1"/>
              </a:solidFill>
              <a:effectLst/>
              <a:latin typeface="宋体" panose="02010600030101010101" pitchFamily="2" charset="-122"/>
              <a:ea typeface="宋体" panose="02010600030101010101" pitchFamily="2" charset="-122"/>
            </a:endParaRPr>
          </a:p>
          <a:p>
            <a:pPr>
              <a:lnSpc>
                <a:spcPct val="120000"/>
              </a:lnSpc>
              <a:spcBef>
                <a:spcPct val="0"/>
              </a:spcBef>
              <a:buFont typeface="Wingdings" panose="05000000000000000000" pitchFamily="2" charset="2"/>
              <a:buNone/>
            </a:pPr>
            <a:r>
              <a:rPr lang="zh-CN" altLang="en-US" sz="1600">
                <a:solidFill>
                  <a:schemeClr val="bg1"/>
                </a:solidFill>
                <a:effectLst/>
                <a:latin typeface="宋体" panose="02010600030101010101" pitchFamily="2" charset="-122"/>
                <a:ea typeface="宋体" panose="02010600030101010101" pitchFamily="2" charset="-122"/>
              </a:rPr>
              <a:t>    编制规范：</a:t>
            </a:r>
          </a:p>
          <a:p>
            <a:pPr>
              <a:lnSpc>
                <a:spcPct val="120000"/>
              </a:lnSpc>
              <a:spcBef>
                <a:spcPct val="0"/>
              </a:spcBef>
            </a:pPr>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严格按照招标文件中设备强制性要求的名称、数量、施工能力、顺序填写，强制性要求的各项内容均应在本表中逐一列出。 </a:t>
            </a:r>
          </a:p>
          <a:p>
            <a:pPr>
              <a:lnSpc>
                <a:spcPct val="120000"/>
              </a:lnSpc>
              <a:spcBef>
                <a:spcPct val="0"/>
              </a:spcBef>
            </a:pPr>
            <a:r>
              <a:rPr lang="en-US" altLang="zh-CN" sz="1600">
                <a:solidFill>
                  <a:schemeClr val="bg1"/>
                </a:solidFill>
                <a:effectLst/>
                <a:latin typeface="宋体" panose="02010600030101010101" pitchFamily="2" charset="-122"/>
                <a:ea typeface="宋体" panose="02010600030101010101" pitchFamily="2" charset="-122"/>
              </a:rPr>
              <a:t>b.</a:t>
            </a:r>
            <a:r>
              <a:rPr lang="zh-CN" altLang="en-US" sz="1600">
                <a:solidFill>
                  <a:schemeClr val="bg1"/>
                </a:solidFill>
                <a:effectLst/>
                <a:latin typeface="宋体" panose="02010600030101010101" pitchFamily="2" charset="-122"/>
                <a:ea typeface="宋体" panose="02010600030101010101" pitchFamily="2" charset="-122"/>
              </a:rPr>
              <a:t>产地，仅标明该设备的出产地即可，不用具体标明该设备的生产厂家。</a:t>
            </a:r>
          </a:p>
          <a:p>
            <a:pPr>
              <a:lnSpc>
                <a:spcPct val="120000"/>
              </a:lnSpc>
              <a:spcBef>
                <a:spcPct val="0"/>
              </a:spcBef>
              <a:buFont typeface="Wingdings" panose="05000000000000000000" pitchFamily="2" charset="2"/>
              <a:buNone/>
            </a:pPr>
            <a:endParaRPr lang="zh-CN" altLang="en-US" sz="1600">
              <a:solidFill>
                <a:schemeClr val="bg1"/>
              </a:solidFill>
              <a:effectLst/>
              <a:latin typeface="宋体" panose="02010600030101010101" pitchFamily="2" charset="-122"/>
              <a:ea typeface="宋体" panose="02010600030101010101" pitchFamily="2" charset="-122"/>
            </a:endParaRPr>
          </a:p>
          <a:p>
            <a:pPr>
              <a:lnSpc>
                <a:spcPct val="120000"/>
              </a:lnSpc>
              <a:spcBef>
                <a:spcPct val="0"/>
              </a:spcBef>
            </a:pPr>
            <a:r>
              <a:rPr lang="zh-CN" altLang="en-US" sz="1600" b="1">
                <a:solidFill>
                  <a:schemeClr val="bg1"/>
                </a:solidFill>
                <a:effectLst/>
                <a:latin typeface="宋体" panose="02010600030101010101" pitchFamily="2" charset="-122"/>
                <a:ea typeface="宋体" panose="02010600030101010101" pitchFamily="2" charset="-122"/>
              </a:rPr>
              <a:t>（六）近年财务状况</a:t>
            </a:r>
          </a:p>
          <a:p>
            <a:pPr>
              <a:lnSpc>
                <a:spcPct val="120000"/>
              </a:lnSpc>
              <a:spcBef>
                <a:spcPct val="0"/>
              </a:spcBef>
            </a:pPr>
            <a:r>
              <a:rPr lang="zh-CN" altLang="en-US" sz="1600">
                <a:solidFill>
                  <a:schemeClr val="bg1"/>
                </a:solidFill>
                <a:effectLst/>
                <a:latin typeface="宋体" panose="02010600030101010101" pitchFamily="2" charset="-122"/>
                <a:ea typeface="宋体" panose="02010600030101010101" pitchFamily="2" charset="-122"/>
              </a:rPr>
              <a:t>编制规范： </a:t>
            </a:r>
          </a:p>
          <a:p>
            <a:pPr>
              <a:lnSpc>
                <a:spcPct val="120000"/>
              </a:lnSpc>
              <a:spcBef>
                <a:spcPct val="0"/>
              </a:spcBef>
            </a:pPr>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 按后附财务审计报告扫描件中的数据填写表</a:t>
            </a:r>
            <a:r>
              <a:rPr lang="en-US" altLang="zh-CN" sz="1600">
                <a:solidFill>
                  <a:schemeClr val="bg1"/>
                </a:solidFill>
                <a:effectLst/>
                <a:latin typeface="宋体" panose="02010600030101010101" pitchFamily="2" charset="-122"/>
                <a:ea typeface="宋体" panose="02010600030101010101" pitchFamily="2" charset="-122"/>
              </a:rPr>
              <a:t>6-1</a:t>
            </a:r>
            <a:r>
              <a:rPr lang="zh-CN" altLang="en-US" sz="1600">
                <a:solidFill>
                  <a:schemeClr val="bg1"/>
                </a:solidFill>
                <a:effectLst/>
                <a:latin typeface="宋体" panose="02010600030101010101" pitchFamily="2" charset="-122"/>
                <a:ea typeface="宋体" panose="02010600030101010101" pitchFamily="2" charset="-122"/>
              </a:rPr>
              <a:t>财务状况表 </a:t>
            </a:r>
          </a:p>
          <a:p>
            <a:pPr>
              <a:lnSpc>
                <a:spcPct val="120000"/>
              </a:lnSpc>
              <a:spcBef>
                <a:spcPct val="0"/>
              </a:spcBef>
            </a:pPr>
            <a:r>
              <a:rPr lang="en-US" altLang="zh-CN" sz="1600">
                <a:solidFill>
                  <a:schemeClr val="bg1"/>
                </a:solidFill>
                <a:effectLst/>
                <a:latin typeface="宋体" panose="02010600030101010101" pitchFamily="2" charset="-122"/>
                <a:ea typeface="宋体" panose="02010600030101010101" pitchFamily="2" charset="-122"/>
              </a:rPr>
              <a:t>b.</a:t>
            </a:r>
            <a:r>
              <a:rPr lang="zh-CN" altLang="en-US" sz="1600">
                <a:solidFill>
                  <a:schemeClr val="bg1"/>
                </a:solidFill>
                <a:effectLst/>
                <a:latin typeface="宋体" panose="02010600030101010101" pitchFamily="2" charset="-122"/>
                <a:ea typeface="宋体" panose="02010600030101010101" pitchFamily="2" charset="-122"/>
              </a:rPr>
              <a:t>招标文件要求的近</a:t>
            </a:r>
            <a:r>
              <a:rPr lang="en-US" altLang="zh-CN" sz="1600">
                <a:solidFill>
                  <a:schemeClr val="bg1"/>
                </a:solidFill>
                <a:effectLst/>
                <a:latin typeface="宋体" panose="02010600030101010101" pitchFamily="2" charset="-122"/>
                <a:ea typeface="宋体" panose="02010600030101010101" pitchFamily="2" charset="-122"/>
              </a:rPr>
              <a:t>3</a:t>
            </a:r>
            <a:r>
              <a:rPr lang="zh-CN" altLang="en-US" sz="1600">
                <a:solidFill>
                  <a:schemeClr val="bg1"/>
                </a:solidFill>
                <a:effectLst/>
                <a:latin typeface="宋体" panose="02010600030101010101" pitchFamily="2" charset="-122"/>
                <a:ea typeface="宋体" panose="02010600030101010101" pitchFamily="2" charset="-122"/>
              </a:rPr>
              <a:t>年财务审计报告，包括资产负债表、利润及利润分配表（或损益表）、现金流量表和财务报表说明的扫描件应附于表后，财务报表说明若无，</a:t>
            </a:r>
          </a:p>
          <a:p>
            <a:pPr>
              <a:lnSpc>
                <a:spcPct val="120000"/>
              </a:lnSpc>
              <a:spcBef>
                <a:spcPct val="0"/>
              </a:spcBef>
              <a:buFont typeface="Wingdings" panose="05000000000000000000" pitchFamily="2" charset="2"/>
              <a:buNone/>
            </a:pPr>
            <a:r>
              <a:rPr lang="zh-CN" altLang="en-US" sz="1600">
                <a:solidFill>
                  <a:schemeClr val="bg1"/>
                </a:solidFill>
                <a:effectLst/>
                <a:latin typeface="宋体" panose="02010600030101010101" pitchFamily="2" charset="-122"/>
                <a:ea typeface="宋体" panose="02010600030101010101" pitchFamily="2" charset="-122"/>
              </a:rPr>
              <a:t>   一般来说可用财务报表附注代替。 </a:t>
            </a:r>
          </a:p>
          <a:p>
            <a:pPr>
              <a:buFont typeface="Wingdings" panose="05000000000000000000" pitchFamily="2" charset="2"/>
              <a:buNone/>
            </a:pPr>
            <a:r>
              <a:rPr lang="zh-CN" altLang="en-US">
                <a:solidFill>
                  <a:schemeClr val="bg1"/>
                </a:solidFill>
                <a:effectLst/>
                <a:latin typeface="宋体" panose="02010600030101010101" pitchFamily="2" charset="-122"/>
                <a:ea typeface="宋体" panose="02010600030101010101" pitchFamily="2" charset="-122"/>
              </a:rPr>
              <a:t> </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a:extLst>
              <a:ext uri="{FF2B5EF4-FFF2-40B4-BE49-F238E27FC236}">
                <a16:creationId xmlns:a16="http://schemas.microsoft.com/office/drawing/2014/main" id="{DB561707-4490-4175-851A-98DE2D1AA177}"/>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44035" name="Rectangle 5">
            <a:extLst>
              <a:ext uri="{FF2B5EF4-FFF2-40B4-BE49-F238E27FC236}">
                <a16:creationId xmlns:a16="http://schemas.microsoft.com/office/drawing/2014/main" id="{85965522-7FC1-405C-B7AF-35E9F00FB8E7}"/>
              </a:ext>
            </a:extLst>
          </p:cNvPr>
          <p:cNvSpPr>
            <a:spLocks noGrp="1" noChangeArrowheads="1"/>
          </p:cNvSpPr>
          <p:nvPr>
            <p:ph type="body" idx="1"/>
          </p:nvPr>
        </p:nvSpPr>
        <p:spPr>
          <a:xfrm>
            <a:off x="2063750" y="2286000"/>
            <a:ext cx="7924800" cy="4572000"/>
          </a:xfrm>
          <a:noFill/>
          <a:extLst>
            <a:ext uri="{909E8E84-426E-40DD-AFC4-6F175D3DCCD1}">
              <a14:hiddenFill xmlns:a14="http://schemas.microsoft.com/office/drawing/2010/main">
                <a:solidFill>
                  <a:schemeClr val="accent1"/>
                </a:solidFill>
              </a14:hiddenFill>
            </a:ext>
          </a:extLst>
        </p:spPr>
        <p:txBody>
          <a:bodyPr/>
          <a:lstStyle/>
          <a:p>
            <a:r>
              <a:rPr lang="zh-CN" altLang="en-US" sz="1600" b="1">
                <a:solidFill>
                  <a:schemeClr val="bg1"/>
                </a:solidFill>
                <a:effectLst/>
                <a:latin typeface="宋体" panose="02010600030101010101" pitchFamily="2" charset="-122"/>
                <a:ea typeface="宋体" panose="02010600030101010101" pitchFamily="2" charset="-122"/>
              </a:rPr>
              <a:t>（七） 近</a:t>
            </a:r>
            <a:r>
              <a:rPr lang="en-US" altLang="zh-CN" sz="1600" b="1">
                <a:solidFill>
                  <a:schemeClr val="bg1"/>
                </a:solidFill>
                <a:effectLst/>
                <a:latin typeface="宋体" panose="02010600030101010101" pitchFamily="2" charset="-122"/>
                <a:ea typeface="宋体" panose="02010600030101010101" pitchFamily="2" charset="-122"/>
              </a:rPr>
              <a:t>5</a:t>
            </a:r>
            <a:r>
              <a:rPr lang="zh-CN" altLang="en-US" sz="1600" b="1">
                <a:solidFill>
                  <a:schemeClr val="bg1"/>
                </a:solidFill>
                <a:effectLst/>
                <a:latin typeface="宋体" panose="02010600030101010101" pitchFamily="2" charset="-122"/>
                <a:ea typeface="宋体" panose="02010600030101010101" pitchFamily="2" charset="-122"/>
              </a:rPr>
              <a:t>年完成的类似项目情况</a:t>
            </a:r>
          </a:p>
          <a:p>
            <a:pPr>
              <a:buFont typeface="Wingdings" panose="05000000000000000000" pitchFamily="2" charset="2"/>
              <a:buNone/>
            </a:pPr>
            <a:r>
              <a:rPr lang="zh-CN" altLang="en-US" sz="1600">
                <a:solidFill>
                  <a:schemeClr val="bg1"/>
                </a:solidFill>
                <a:effectLst/>
                <a:latin typeface="宋体" panose="02010600030101010101" pitchFamily="2" charset="-122"/>
                <a:ea typeface="宋体" panose="02010600030101010101" pitchFamily="2" charset="-122"/>
              </a:rPr>
              <a:t>    编制规范：</a:t>
            </a:r>
          </a:p>
          <a:p>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严格按照招标文件中业绩强制性要求的长度、面积填写，强制性要求的各项内容均应在本表中逐一列出。 </a:t>
            </a:r>
          </a:p>
          <a:p>
            <a:r>
              <a:rPr lang="en-US" altLang="zh-CN" sz="1600">
                <a:solidFill>
                  <a:schemeClr val="bg1"/>
                </a:solidFill>
                <a:effectLst/>
                <a:latin typeface="宋体" panose="02010600030101010101" pitchFamily="2" charset="-122"/>
                <a:ea typeface="宋体" panose="02010600030101010101" pitchFamily="2" charset="-122"/>
              </a:rPr>
              <a:t>b.</a:t>
            </a:r>
            <a:r>
              <a:rPr lang="zh-CN" altLang="en-US" sz="1600">
                <a:solidFill>
                  <a:schemeClr val="bg1"/>
                </a:solidFill>
                <a:effectLst/>
                <a:latin typeface="宋体" panose="02010600030101010101" pitchFamily="2" charset="-122"/>
                <a:ea typeface="宋体" panose="02010600030101010101" pitchFamily="2" charset="-122"/>
              </a:rPr>
              <a:t>开工日期、竣工日期，有竣工资料时按竣工资料填写，无竣工资料时按中标通知书、合同协议书填写。 </a:t>
            </a:r>
          </a:p>
          <a:p>
            <a:r>
              <a:rPr lang="en-US" altLang="zh-CN" sz="1600">
                <a:solidFill>
                  <a:schemeClr val="bg1"/>
                </a:solidFill>
                <a:effectLst/>
                <a:latin typeface="宋体" panose="02010600030101010101" pitchFamily="2" charset="-122"/>
                <a:ea typeface="宋体" panose="02010600030101010101" pitchFamily="2" charset="-122"/>
              </a:rPr>
              <a:t>c.</a:t>
            </a:r>
            <a:r>
              <a:rPr lang="zh-CN" altLang="en-US" sz="1600">
                <a:solidFill>
                  <a:schemeClr val="bg1"/>
                </a:solidFill>
                <a:effectLst/>
                <a:latin typeface="宋体" panose="02010600030101010101" pitchFamily="2" charset="-122"/>
                <a:ea typeface="宋体" panose="02010600030101010101" pitchFamily="2" charset="-122"/>
              </a:rPr>
              <a:t>项目经理、技术负责人，按中标通知书、合同协议书、竣工资料填写。 </a:t>
            </a:r>
          </a:p>
          <a:p>
            <a:r>
              <a:rPr lang="en-US" altLang="zh-CN" sz="1600">
                <a:solidFill>
                  <a:schemeClr val="bg1"/>
                </a:solidFill>
                <a:effectLst/>
                <a:latin typeface="宋体" panose="02010600030101010101" pitchFamily="2" charset="-122"/>
                <a:ea typeface="宋体" panose="02010600030101010101" pitchFamily="2" charset="-122"/>
              </a:rPr>
              <a:t>d.</a:t>
            </a:r>
            <a:r>
              <a:rPr lang="zh-CN" altLang="en-US" sz="1600">
                <a:solidFill>
                  <a:schemeClr val="bg1"/>
                </a:solidFill>
                <a:effectLst/>
                <a:latin typeface="宋体" panose="02010600030101010101" pitchFamily="2" charset="-122"/>
                <a:ea typeface="宋体" panose="02010600030101010101" pitchFamily="2" charset="-122"/>
              </a:rPr>
              <a:t>项目描述，将业绩强制性要求的内容在此处逐一标明。</a:t>
            </a:r>
          </a:p>
          <a:p>
            <a:r>
              <a:rPr lang="zh-CN" altLang="en-US" sz="1600">
                <a:solidFill>
                  <a:schemeClr val="bg1"/>
                </a:solidFill>
                <a:effectLst/>
                <a:latin typeface="宋体" panose="02010600030101010101" pitchFamily="2" charset="-122"/>
                <a:ea typeface="宋体" panose="02010600030101010101" pitchFamily="2" charset="-122"/>
              </a:rPr>
              <a:t>注意事项： </a:t>
            </a:r>
          </a:p>
          <a:p>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选择业绩的基本原则是强制性标准是最低、类似工程是最优、材料完整是最好。</a:t>
            </a:r>
          </a:p>
          <a:p>
            <a:pPr>
              <a:buFont typeface="Wingdings" panose="05000000000000000000" pitchFamily="2" charset="2"/>
              <a:buNone/>
            </a:pPr>
            <a:endParaRPr lang="zh-CN" altLang="en-US" sz="1600">
              <a:solidFill>
                <a:schemeClr val="bg1"/>
              </a:solidFill>
              <a:effectLst/>
              <a:latin typeface="宋体" panose="02010600030101010101" pitchFamily="2" charset="-122"/>
              <a:ea typeface="宋体" panose="02010600030101010101" pitchFamily="2" charset="-122"/>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a:extLst>
              <a:ext uri="{FF2B5EF4-FFF2-40B4-BE49-F238E27FC236}">
                <a16:creationId xmlns:a16="http://schemas.microsoft.com/office/drawing/2014/main" id="{3391A96A-AB7C-436F-86B5-3FF658AE2AED}"/>
              </a:ext>
            </a:extLst>
          </p:cNvPr>
          <p:cNvSpPr>
            <a:spLocks noGrp="1" noChangeArrowheads="1"/>
          </p:cNvSpPr>
          <p:nvPr>
            <p:ph type="title"/>
          </p:nvPr>
        </p:nvSpPr>
        <p:spPr>
          <a:xfrm>
            <a:off x="3359150" y="692150"/>
            <a:ext cx="7924800" cy="1066800"/>
          </a:xfrm>
        </p:spPr>
        <p:txBody>
          <a:bodyPr/>
          <a:lstStyle/>
          <a:p>
            <a:pPr>
              <a:defRPr/>
            </a:pPr>
            <a:r>
              <a:rPr lang="zh-CN" altLang="en-US" sz="3200">
                <a:solidFill>
                  <a:srgbClr val="33CC33"/>
                </a:solidFill>
                <a:effectLst/>
                <a:ea typeface="黑体" panose="02010609060101010101" pitchFamily="49" charset="-122"/>
              </a:rPr>
              <a:t>标书各章节编制方法介绍及注意事项</a:t>
            </a:r>
            <a:r>
              <a:rPr lang="zh-CN" altLang="en-US">
                <a:ea typeface="宋体" panose="02010600030101010101" pitchFamily="2" charset="-122"/>
              </a:rPr>
              <a:t> </a:t>
            </a:r>
          </a:p>
        </p:txBody>
      </p:sp>
      <p:sp>
        <p:nvSpPr>
          <p:cNvPr id="45059" name="Rectangle 3">
            <a:extLst>
              <a:ext uri="{FF2B5EF4-FFF2-40B4-BE49-F238E27FC236}">
                <a16:creationId xmlns:a16="http://schemas.microsoft.com/office/drawing/2014/main" id="{DD374F22-861F-443B-A38A-298861A16609}"/>
              </a:ext>
            </a:extLst>
          </p:cNvPr>
          <p:cNvSpPr>
            <a:spLocks noGrp="1" noChangeArrowheads="1"/>
          </p:cNvSpPr>
          <p:nvPr>
            <p:ph type="body" idx="1"/>
          </p:nvPr>
        </p:nvSpPr>
        <p:spPr>
          <a:xfrm>
            <a:off x="2063750" y="2060575"/>
            <a:ext cx="7924800" cy="4572000"/>
          </a:xfrm>
          <a:noFill/>
          <a:extLst>
            <a:ext uri="{909E8E84-426E-40DD-AFC4-6F175D3DCCD1}">
              <a14:hiddenFill xmlns:a14="http://schemas.microsoft.com/office/drawing/2010/main">
                <a:solidFill>
                  <a:schemeClr val="accent1"/>
                </a:solidFill>
              </a14:hiddenFill>
            </a:ext>
          </a:extLst>
        </p:spPr>
        <p:txBody>
          <a:bodyPr/>
          <a:lstStyle/>
          <a:p>
            <a:pPr>
              <a:lnSpc>
                <a:spcPct val="90000"/>
              </a:lnSpc>
            </a:pPr>
            <a:r>
              <a:rPr lang="zh-CN" altLang="en-US" sz="1600" b="1">
                <a:solidFill>
                  <a:schemeClr val="bg1"/>
                </a:solidFill>
                <a:effectLst/>
                <a:latin typeface="宋体" panose="02010600030101010101" pitchFamily="2" charset="-122"/>
                <a:ea typeface="宋体" panose="02010600030101010101" pitchFamily="2" charset="-122"/>
              </a:rPr>
              <a:t>（八）正在施工和新承接的项目情况</a:t>
            </a:r>
          </a:p>
          <a:p>
            <a:pPr>
              <a:lnSpc>
                <a:spcPct val="90000"/>
              </a:lnSpc>
            </a:pPr>
            <a:r>
              <a:rPr lang="zh-CN" altLang="en-US" sz="1600">
                <a:solidFill>
                  <a:schemeClr val="bg1"/>
                </a:solidFill>
                <a:effectLst/>
                <a:latin typeface="宋体" panose="02010600030101010101" pitchFamily="2" charset="-122"/>
                <a:ea typeface="宋体" panose="02010600030101010101" pitchFamily="2" charset="-122"/>
              </a:rPr>
              <a:t>编制规范：</a:t>
            </a:r>
          </a:p>
          <a:p>
            <a:pPr>
              <a:lnSpc>
                <a:spcPct val="90000"/>
              </a:lnSpc>
            </a:pPr>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内容按中标通知书、合同协议书实际情况填写。如无在建工程，则填写“无”。</a:t>
            </a:r>
          </a:p>
          <a:p>
            <a:pPr>
              <a:lnSpc>
                <a:spcPct val="90000"/>
              </a:lnSpc>
            </a:pPr>
            <a:endParaRPr lang="zh-CN" altLang="en-US" sz="1600" b="1">
              <a:solidFill>
                <a:schemeClr val="bg1"/>
              </a:solidFill>
              <a:effectLst/>
              <a:latin typeface="宋体" panose="02010600030101010101" pitchFamily="2" charset="-122"/>
              <a:ea typeface="宋体" panose="02010600030101010101" pitchFamily="2" charset="-122"/>
            </a:endParaRPr>
          </a:p>
          <a:p>
            <a:pPr>
              <a:lnSpc>
                <a:spcPct val="90000"/>
              </a:lnSpc>
            </a:pPr>
            <a:r>
              <a:rPr lang="zh-CN" altLang="en-US" sz="1600" b="1">
                <a:solidFill>
                  <a:schemeClr val="bg1"/>
                </a:solidFill>
                <a:effectLst/>
                <a:latin typeface="宋体" panose="02010600030101010101" pitchFamily="2" charset="-122"/>
                <a:ea typeface="宋体" panose="02010600030101010101" pitchFamily="2" charset="-122"/>
              </a:rPr>
              <a:t>（九）近年发生的诉讼及仲裁情况</a:t>
            </a:r>
          </a:p>
          <a:p>
            <a:pPr>
              <a:lnSpc>
                <a:spcPct val="90000"/>
              </a:lnSpc>
            </a:pPr>
            <a:r>
              <a:rPr lang="zh-CN" altLang="en-US" sz="1600">
                <a:solidFill>
                  <a:schemeClr val="bg1"/>
                </a:solidFill>
                <a:effectLst/>
                <a:latin typeface="宋体" panose="02010600030101010101" pitchFamily="2" charset="-122"/>
                <a:ea typeface="宋体" panose="02010600030101010101" pitchFamily="2" charset="-122"/>
              </a:rPr>
              <a:t>编制规范：</a:t>
            </a:r>
          </a:p>
          <a:p>
            <a:pPr>
              <a:lnSpc>
                <a:spcPct val="90000"/>
              </a:lnSpc>
            </a:pPr>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严格按照招标文件中的信誉要求及综合要求填写。也可直接填写：“否”。 </a:t>
            </a:r>
          </a:p>
          <a:p>
            <a:pPr>
              <a:lnSpc>
                <a:spcPct val="90000"/>
              </a:lnSpc>
              <a:buFont typeface="Wingdings" panose="05000000000000000000" pitchFamily="2" charset="2"/>
              <a:buNone/>
            </a:pPr>
            <a:endParaRPr lang="zh-CN" altLang="en-US" sz="1600">
              <a:solidFill>
                <a:schemeClr val="bg1"/>
              </a:solidFill>
              <a:effectLst/>
              <a:latin typeface="宋体" panose="02010600030101010101" pitchFamily="2" charset="-122"/>
              <a:ea typeface="宋体" panose="02010600030101010101" pitchFamily="2" charset="-122"/>
            </a:endParaRPr>
          </a:p>
          <a:p>
            <a:pPr>
              <a:lnSpc>
                <a:spcPct val="90000"/>
              </a:lnSpc>
            </a:pPr>
            <a:r>
              <a:rPr lang="zh-CN" altLang="en-US" sz="1600" b="1">
                <a:solidFill>
                  <a:schemeClr val="bg1"/>
                </a:solidFill>
                <a:effectLst/>
                <a:latin typeface="宋体" panose="02010600030101010101" pitchFamily="2" charset="-122"/>
                <a:ea typeface="宋体" panose="02010600030101010101" pitchFamily="2" charset="-122"/>
              </a:rPr>
              <a:t>九、承诺函</a:t>
            </a:r>
          </a:p>
          <a:p>
            <a:pPr>
              <a:lnSpc>
                <a:spcPct val="90000"/>
              </a:lnSpc>
            </a:pPr>
            <a:r>
              <a:rPr lang="zh-CN" altLang="en-US" sz="1600">
                <a:solidFill>
                  <a:schemeClr val="bg1"/>
                </a:solidFill>
                <a:effectLst/>
                <a:latin typeface="宋体" panose="02010600030101010101" pitchFamily="2" charset="-122"/>
                <a:ea typeface="宋体" panose="02010600030101010101" pitchFamily="2" charset="-122"/>
              </a:rPr>
              <a:t>注意事项：</a:t>
            </a:r>
          </a:p>
          <a:p>
            <a:pPr>
              <a:lnSpc>
                <a:spcPct val="90000"/>
              </a:lnSpc>
            </a:pPr>
            <a:r>
              <a:rPr lang="en-US" altLang="zh-CN" sz="1600">
                <a:solidFill>
                  <a:schemeClr val="bg1"/>
                </a:solidFill>
                <a:effectLst/>
                <a:latin typeface="宋体" panose="02010600030101010101" pitchFamily="2" charset="-122"/>
                <a:ea typeface="宋体" panose="02010600030101010101" pitchFamily="2" charset="-122"/>
              </a:rPr>
              <a:t>a.</a:t>
            </a:r>
            <a:r>
              <a:rPr lang="zh-CN" altLang="en-US" sz="1600">
                <a:solidFill>
                  <a:schemeClr val="bg1"/>
                </a:solidFill>
                <a:effectLst/>
                <a:latin typeface="宋体" panose="02010600030101010101" pitchFamily="2" charset="-122"/>
                <a:ea typeface="宋体" panose="02010600030101010101" pitchFamily="2" charset="-122"/>
              </a:rPr>
              <a:t>全文无错字、加字、漏字。</a:t>
            </a:r>
          </a:p>
          <a:p>
            <a:pPr>
              <a:lnSpc>
                <a:spcPct val="90000"/>
              </a:lnSpc>
            </a:pPr>
            <a:r>
              <a:rPr lang="en-US" altLang="zh-CN" sz="1600">
                <a:solidFill>
                  <a:schemeClr val="bg1"/>
                </a:solidFill>
                <a:effectLst/>
                <a:latin typeface="宋体" panose="02010600030101010101" pitchFamily="2" charset="-122"/>
                <a:ea typeface="宋体" panose="02010600030101010101" pitchFamily="2" charset="-122"/>
              </a:rPr>
              <a:t>b.</a:t>
            </a:r>
            <a:r>
              <a:rPr lang="zh-CN" altLang="en-US" sz="1600">
                <a:solidFill>
                  <a:schemeClr val="bg1"/>
                </a:solidFill>
                <a:effectLst/>
                <a:latin typeface="宋体" panose="02010600030101010101" pitchFamily="2" charset="-122"/>
                <a:ea typeface="宋体" panose="02010600030101010101" pitchFamily="2" charset="-122"/>
              </a:rPr>
              <a:t>招标人名称、项目名称、标段不能出错。</a:t>
            </a:r>
          </a:p>
          <a:p>
            <a:pPr>
              <a:lnSpc>
                <a:spcPct val="90000"/>
              </a:lnSpc>
            </a:pPr>
            <a:endParaRPr lang="zh-CN" altLang="en-US" sz="1600">
              <a:solidFill>
                <a:schemeClr val="bg1"/>
              </a:solidFill>
              <a:effectLst/>
              <a:latin typeface="宋体" panose="02010600030101010101" pitchFamily="2" charset="-122"/>
              <a:ea typeface="宋体" panose="02010600030101010101" pitchFamily="2" charset="-122"/>
            </a:endParaRPr>
          </a:p>
          <a:p>
            <a:pPr>
              <a:lnSpc>
                <a:spcPct val="90000"/>
              </a:lnSpc>
            </a:pPr>
            <a:r>
              <a:rPr lang="zh-CN" altLang="en-US" sz="1600" b="1">
                <a:solidFill>
                  <a:schemeClr val="bg1"/>
                </a:solidFill>
                <a:effectLst/>
                <a:latin typeface="宋体" panose="02010600030101010101" pitchFamily="2" charset="-122"/>
                <a:ea typeface="宋体" panose="02010600030101010101" pitchFamily="2" charset="-122"/>
              </a:rPr>
              <a:t>十、其他资料</a:t>
            </a:r>
          </a:p>
          <a:p>
            <a:pPr>
              <a:lnSpc>
                <a:spcPct val="90000"/>
              </a:lnSpc>
            </a:pPr>
            <a:r>
              <a:rPr lang="zh-CN" altLang="en-US" sz="1600">
                <a:solidFill>
                  <a:schemeClr val="bg1"/>
                </a:solidFill>
                <a:effectLst/>
                <a:latin typeface="宋体" panose="02010600030101010101" pitchFamily="2" charset="-122"/>
                <a:ea typeface="宋体" panose="02010600030101010101" pitchFamily="2" charset="-122"/>
              </a:rPr>
              <a:t>编制规范：</a:t>
            </a:r>
          </a:p>
          <a:p>
            <a:pPr>
              <a:lnSpc>
                <a:spcPct val="90000"/>
              </a:lnSpc>
            </a:pPr>
            <a:r>
              <a:rPr lang="zh-CN" altLang="en-US" sz="1600">
                <a:solidFill>
                  <a:schemeClr val="bg1"/>
                </a:solidFill>
                <a:effectLst/>
                <a:latin typeface="宋体" panose="02010600030101010101" pitchFamily="2" charset="-122"/>
                <a:ea typeface="宋体" panose="02010600030101010101" pitchFamily="2" charset="-122"/>
              </a:rPr>
              <a:t>本处需附包括招标人发布的各次补遗书及控制价上限通知。</a:t>
            </a:r>
          </a:p>
          <a:p>
            <a:pPr>
              <a:lnSpc>
                <a:spcPct val="90000"/>
              </a:lnSpc>
              <a:buFont typeface="Wingdings" panose="05000000000000000000" pitchFamily="2" charset="2"/>
              <a:buNone/>
            </a:pPr>
            <a:endParaRPr lang="zh-CN" altLang="en-US" sz="1600">
              <a:solidFill>
                <a:schemeClr val="bg1"/>
              </a:solidFill>
              <a:effectLst/>
              <a:latin typeface="宋体" panose="02010600030101010101" pitchFamily="2" charset="-122"/>
              <a:ea typeface="宋体" panose="02010600030101010101" pitchFamily="2"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218" name="Picture 4" descr="screenshot">
            <a:extLst>
              <a:ext uri="{FF2B5EF4-FFF2-40B4-BE49-F238E27FC236}">
                <a16:creationId xmlns:a16="http://schemas.microsoft.com/office/drawing/2014/main" id="{65C1EA33-DE5D-4D4D-AD15-4A2E685B2B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743200"/>
            <a:ext cx="8610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标题 1">
            <a:extLst>
              <a:ext uri="{FF2B5EF4-FFF2-40B4-BE49-F238E27FC236}">
                <a16:creationId xmlns:a16="http://schemas.microsoft.com/office/drawing/2014/main" id="{512C9491-E7EE-4059-9B3D-A8A0417F1EA7}"/>
              </a:ext>
            </a:extLst>
          </p:cNvPr>
          <p:cNvSpPr>
            <a:spLocks/>
          </p:cNvSpPr>
          <p:nvPr/>
        </p:nvSpPr>
        <p:spPr bwMode="auto">
          <a:xfrm>
            <a:off x="4267200" y="915989"/>
            <a:ext cx="3657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FFFF00"/>
                </a:solidFill>
                <a:latin typeface="黑体" panose="02010609060101010101" pitchFamily="49" charset="-122"/>
                <a:ea typeface="黑体" panose="02010609060101010101" pitchFamily="49" charset="-122"/>
              </a:rPr>
              <a:t>招标方式的种类</a:t>
            </a:r>
            <a:endParaRPr kumimoji="0" lang="en-US" altLang="zh-CN">
              <a:solidFill>
                <a:srgbClr val="FFFF00"/>
              </a:solidFill>
              <a:latin typeface="黑体" panose="02010609060101010101" pitchFamily="49" charset="-122"/>
              <a:ea typeface="黑体" panose="02010609060101010101" pitchFamily="49"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a:extLst>
              <a:ext uri="{FF2B5EF4-FFF2-40B4-BE49-F238E27FC236}">
                <a16:creationId xmlns:a16="http://schemas.microsoft.com/office/drawing/2014/main" id="{A15E7E6F-1706-4683-9A55-4D5D1C36C6E0}"/>
              </a:ext>
            </a:extLst>
          </p:cNvPr>
          <p:cNvSpPr>
            <a:spLocks noGrp="1" noChangeArrowheads="1"/>
          </p:cNvSpPr>
          <p:nvPr>
            <p:ph type="title"/>
          </p:nvPr>
        </p:nvSpPr>
        <p:spPr>
          <a:xfrm>
            <a:off x="3359150" y="692150"/>
            <a:ext cx="6121400" cy="1066800"/>
          </a:xfrm>
        </p:spPr>
        <p:txBody>
          <a:bodyPr/>
          <a:lstStyle/>
          <a:p>
            <a:pPr>
              <a:defRPr/>
            </a:pPr>
            <a:r>
              <a:rPr lang="zh-CN" altLang="en-US" sz="3200">
                <a:solidFill>
                  <a:srgbClr val="33CC33"/>
                </a:solidFill>
                <a:effectLst/>
                <a:ea typeface="黑体" panose="02010609060101010101" pitchFamily="49" charset="-122"/>
              </a:rPr>
              <a:t>标书的签字、盖章和封包</a:t>
            </a:r>
            <a:r>
              <a:rPr lang="zh-CN" altLang="en-US">
                <a:ea typeface="宋体" panose="02010600030101010101" pitchFamily="2" charset="-122"/>
              </a:rPr>
              <a:t> </a:t>
            </a:r>
          </a:p>
        </p:txBody>
      </p:sp>
      <p:sp>
        <p:nvSpPr>
          <p:cNvPr id="46083" name="Rectangle 3">
            <a:extLst>
              <a:ext uri="{FF2B5EF4-FFF2-40B4-BE49-F238E27FC236}">
                <a16:creationId xmlns:a16="http://schemas.microsoft.com/office/drawing/2014/main" id="{9499CEE4-D2C5-4C07-A035-37720BB21685}"/>
              </a:ext>
            </a:extLst>
          </p:cNvPr>
          <p:cNvSpPr>
            <a:spLocks noGrp="1" noChangeArrowheads="1"/>
          </p:cNvSpPr>
          <p:nvPr>
            <p:ph type="body" idx="1"/>
          </p:nvPr>
        </p:nvSpPr>
        <p:spPr>
          <a:xfrm>
            <a:off x="2063750" y="2060575"/>
            <a:ext cx="8135938" cy="4572000"/>
          </a:xfrm>
          <a:noFill/>
          <a:extLst>
            <a:ext uri="{909E8E84-426E-40DD-AFC4-6F175D3DCCD1}">
              <a14:hiddenFill xmlns:a14="http://schemas.microsoft.com/office/drawing/2010/main">
                <a:solidFill>
                  <a:schemeClr val="accent1"/>
                </a:solidFill>
              </a14:hiddenFill>
            </a:ext>
          </a:extLst>
        </p:spPr>
        <p:txBody>
          <a:bodyPr/>
          <a:lstStyle/>
          <a:p>
            <a:r>
              <a:rPr lang="zh-CN" altLang="en-US" sz="1600" b="1">
                <a:solidFill>
                  <a:schemeClr val="bg1"/>
                </a:solidFill>
                <a:effectLst/>
                <a:latin typeface="宋体" panose="02010600030101010101" pitchFamily="2" charset="-122"/>
                <a:ea typeface="宋体" panose="02010600030101010101" pitchFamily="2" charset="-122"/>
              </a:rPr>
              <a:t>标书的签字和盖章</a:t>
            </a:r>
            <a:r>
              <a:rPr lang="zh-CN" altLang="en-US" sz="1800" b="1">
                <a:solidFill>
                  <a:schemeClr val="bg1"/>
                </a:solidFill>
                <a:effectLst/>
                <a:latin typeface="宋体" panose="02010600030101010101" pitchFamily="2" charset="-122"/>
                <a:ea typeface="宋体" panose="02010600030101010101" pitchFamily="2" charset="-122"/>
              </a:rPr>
              <a:t> </a:t>
            </a:r>
          </a:p>
          <a:p>
            <a:r>
              <a:rPr lang="zh-CN" altLang="en-US" sz="1600">
                <a:solidFill>
                  <a:schemeClr val="bg1"/>
                </a:solidFill>
                <a:effectLst/>
                <a:latin typeface="宋体" panose="02010600030101010101" pitchFamily="2" charset="-122"/>
                <a:ea typeface="宋体" panose="02010600030101010101" pitchFamily="2" charset="-122"/>
              </a:rPr>
              <a:t>投标文件应该逐页在右下角进行小签。投标函及投标函附录、已标价工程量清单内容、承诺函除逐页小签外，在其本身要求签字的地方也要签字。</a:t>
            </a:r>
          </a:p>
          <a:p>
            <a:r>
              <a:rPr lang="zh-CN" altLang="en-US" sz="1600">
                <a:solidFill>
                  <a:schemeClr val="bg1"/>
                </a:solidFill>
                <a:effectLst/>
                <a:latin typeface="宋体" panose="02010600030101010101" pitchFamily="2" charset="-122"/>
                <a:ea typeface="宋体" panose="02010600030101010101" pitchFamily="2" charset="-122"/>
              </a:rPr>
              <a:t>投标文件中除施工组织设计内容及补遗书及控制价上限等不盖章外，其余均逐页加盖公章。</a:t>
            </a:r>
          </a:p>
          <a:p>
            <a:pPr>
              <a:buFont typeface="Wingdings" panose="05000000000000000000" pitchFamily="2" charset="2"/>
              <a:buNone/>
            </a:pPr>
            <a:endParaRPr lang="zh-CN" altLang="en-US" sz="1600" b="1">
              <a:solidFill>
                <a:schemeClr val="bg1"/>
              </a:solidFill>
              <a:effectLst/>
              <a:latin typeface="宋体" panose="02010600030101010101" pitchFamily="2" charset="-122"/>
              <a:ea typeface="宋体" panose="02010600030101010101" pitchFamily="2" charset="-122"/>
            </a:endParaRPr>
          </a:p>
          <a:p>
            <a:r>
              <a:rPr lang="zh-CN" altLang="en-US" sz="1600" b="1">
                <a:solidFill>
                  <a:schemeClr val="bg1"/>
                </a:solidFill>
                <a:effectLst/>
                <a:latin typeface="宋体" panose="02010600030101010101" pitchFamily="2" charset="-122"/>
                <a:ea typeface="宋体" panose="02010600030101010101" pitchFamily="2" charset="-122"/>
              </a:rPr>
              <a:t>标书的封包</a:t>
            </a:r>
          </a:p>
          <a:p>
            <a:r>
              <a:rPr lang="zh-CN" altLang="en-US" sz="1600">
                <a:solidFill>
                  <a:schemeClr val="bg1"/>
                </a:solidFill>
                <a:effectLst/>
                <a:latin typeface="宋体" panose="02010600030101010101" pitchFamily="2" charset="-122"/>
                <a:ea typeface="宋体" panose="02010600030101010101" pitchFamily="2" charset="-122"/>
              </a:rPr>
              <a:t>投标文件的正、副本和投标预算书应分别包装在内层封套内。</a:t>
            </a:r>
          </a:p>
          <a:p>
            <a:r>
              <a:rPr lang="zh-CN" altLang="en-US" sz="1600">
                <a:solidFill>
                  <a:schemeClr val="bg1"/>
                </a:solidFill>
                <a:effectLst/>
                <a:latin typeface="宋体" panose="02010600030101010101" pitchFamily="2" charset="-122"/>
                <a:ea typeface="宋体" panose="02010600030101010101" pitchFamily="2" charset="-122"/>
              </a:rPr>
              <a:t>投标文件电子文件</a:t>
            </a:r>
            <a:r>
              <a:rPr lang="zh-CN" altLang="en-US" sz="1600">
                <a:solidFill>
                  <a:srgbClr val="FF0000"/>
                </a:solidFill>
                <a:effectLst/>
                <a:latin typeface="宋体" panose="02010600030101010101" pitchFamily="2" charset="-122"/>
                <a:ea typeface="宋体" panose="02010600030101010101" pitchFamily="2" charset="-122"/>
              </a:rPr>
              <a:t>（</a:t>
            </a:r>
            <a:r>
              <a:rPr lang="en-US" altLang="zh-CN" sz="1600">
                <a:solidFill>
                  <a:srgbClr val="FF0000"/>
                </a:solidFill>
                <a:effectLst/>
                <a:latin typeface="宋体" panose="02010600030101010101" pitchFamily="2" charset="-122"/>
                <a:ea typeface="宋体" panose="02010600030101010101" pitchFamily="2" charset="-122"/>
              </a:rPr>
              <a:t>U</a:t>
            </a:r>
            <a:r>
              <a:rPr lang="zh-CN" altLang="en-US" sz="1600">
                <a:solidFill>
                  <a:srgbClr val="FF0000"/>
                </a:solidFill>
                <a:effectLst/>
                <a:latin typeface="宋体" panose="02010600030101010101" pitchFamily="2" charset="-122"/>
                <a:ea typeface="宋体" panose="02010600030101010101" pitchFamily="2" charset="-122"/>
              </a:rPr>
              <a:t>盘上面要注明投标人名称及项目、标段名称）</a:t>
            </a:r>
            <a:r>
              <a:rPr lang="zh-CN" altLang="en-US" sz="1600">
                <a:solidFill>
                  <a:schemeClr val="bg1"/>
                </a:solidFill>
                <a:effectLst/>
                <a:latin typeface="宋体" panose="02010600030101010101" pitchFamily="2" charset="-122"/>
                <a:ea typeface="宋体" panose="02010600030101010101" pitchFamily="2" charset="-122"/>
              </a:rPr>
              <a:t>以及填写完毕的工程量清单固化清单电子文件应与正本包在一起。</a:t>
            </a:r>
            <a:endParaRPr lang="zh-CN" altLang="en-US" sz="1600">
              <a:solidFill>
                <a:srgbClr val="FF0000"/>
              </a:solidFill>
              <a:effectLst/>
              <a:latin typeface="宋体" panose="02010600030101010101" pitchFamily="2" charset="-122"/>
              <a:ea typeface="宋体" panose="02010600030101010101" pitchFamily="2" charset="-122"/>
            </a:endParaRPr>
          </a:p>
          <a:p>
            <a:r>
              <a:rPr lang="zh-CN" altLang="en-US" sz="1600">
                <a:solidFill>
                  <a:schemeClr val="bg1"/>
                </a:solidFill>
                <a:effectLst/>
                <a:latin typeface="宋体" panose="02010600030101010101" pitchFamily="2" charset="-122"/>
                <a:ea typeface="宋体" panose="02010600030101010101" pitchFamily="2" charset="-122"/>
              </a:rPr>
              <a:t>内层封套包好后，将三个内层封套统一密封在一个外层封套内。内层封套和外层封套均应加贴密封条或盖密封章。</a:t>
            </a:r>
          </a:p>
          <a:p>
            <a:r>
              <a:rPr lang="zh-CN" altLang="en-US" sz="1600">
                <a:solidFill>
                  <a:schemeClr val="bg1"/>
                </a:solidFill>
                <a:effectLst/>
                <a:latin typeface="宋体" panose="02010600030101010101" pitchFamily="2" charset="-122"/>
                <a:ea typeface="宋体" panose="02010600030101010101" pitchFamily="2" charset="-122"/>
              </a:rPr>
              <a:t>外层封套上不得有任何投标人的识别标志（包括不得加盖公章）。</a:t>
            </a:r>
          </a:p>
          <a:p>
            <a:r>
              <a:rPr lang="zh-CN" altLang="en-US" sz="1600">
                <a:solidFill>
                  <a:srgbClr val="FF0000"/>
                </a:solidFill>
                <a:effectLst/>
                <a:latin typeface="宋体" panose="02010600030101010101" pitchFamily="2" charset="-122"/>
                <a:ea typeface="宋体" panose="02010600030101010101" pitchFamily="2" charset="-122"/>
              </a:rPr>
              <a:t>封套上写明的内容按照招标文件提供的格式填写准确。</a:t>
            </a:r>
            <a:endParaRPr lang="zh-CN" altLang="en-US" sz="1800">
              <a:solidFill>
                <a:schemeClr val="bg1"/>
              </a:solidFill>
              <a:effectLst/>
              <a:latin typeface="宋体" panose="02010600030101010101" pitchFamily="2" charset="-122"/>
              <a:ea typeface="宋体" panose="02010600030101010101" pitchFamily="2" charset="-122"/>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a:extLst>
              <a:ext uri="{FF2B5EF4-FFF2-40B4-BE49-F238E27FC236}">
                <a16:creationId xmlns:a16="http://schemas.microsoft.com/office/drawing/2014/main" id="{269CEDEE-85A4-4528-B9C6-C3767129B111}"/>
              </a:ext>
            </a:extLst>
          </p:cNvPr>
          <p:cNvSpPr>
            <a:spLocks noGrp="1" noChangeArrowheads="1"/>
          </p:cNvSpPr>
          <p:nvPr>
            <p:ph type="title"/>
          </p:nvPr>
        </p:nvSpPr>
        <p:spPr>
          <a:xfrm>
            <a:off x="4151314" y="3357563"/>
            <a:ext cx="4321175" cy="1066800"/>
          </a:xfrm>
          <a:noFill/>
          <a:extLst>
            <a:ext uri="{909E8E84-426E-40DD-AFC4-6F175D3DCCD1}">
              <a14:hiddenFill xmlns:a14="http://schemas.microsoft.com/office/drawing/2010/main">
                <a:solidFill>
                  <a:schemeClr val="accent1"/>
                </a:solidFill>
              </a14:hiddenFill>
            </a:ext>
          </a:extLst>
        </p:spPr>
        <p:txBody>
          <a:bodyPr/>
          <a:lstStyle/>
          <a:p>
            <a:r>
              <a:rPr lang="zh-CN" altLang="en-US" b="1">
                <a:solidFill>
                  <a:schemeClr val="bg1"/>
                </a:solidFill>
                <a:effectLst/>
                <a:latin typeface="黑体" panose="02010609060101010101" pitchFamily="49" charset="-122"/>
                <a:ea typeface="黑体" panose="02010609060101010101" pitchFamily="49" charset="-122"/>
              </a:rPr>
              <a:t>谢 谢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E346BDCC-B243-488F-98B2-91255A46A8D5}"/>
              </a:ext>
            </a:extLst>
          </p:cNvPr>
          <p:cNvSpPr txBox="1">
            <a:spLocks noChangeArrowheads="1"/>
          </p:cNvSpPr>
          <p:nvPr/>
        </p:nvSpPr>
        <p:spPr bwMode="auto">
          <a:xfrm>
            <a:off x="2208213" y="2133600"/>
            <a:ext cx="8001000"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spcBef>
                <a:spcPct val="0"/>
              </a:spcBef>
              <a:spcAft>
                <a:spcPct val="0"/>
              </a:spcAft>
              <a:buClrTx/>
              <a:buSzTx/>
              <a:buNone/>
            </a:pPr>
            <a:r>
              <a:rPr kumimoji="0" lang="zh-CN" altLang="en-US" sz="1800" b="1">
                <a:solidFill>
                  <a:srgbClr val="FF0000"/>
                </a:solidFill>
                <a:latin typeface="黑体" panose="02010609060101010101" pitchFamily="49" charset="-122"/>
                <a:ea typeface="黑体" panose="02010609060101010101" pitchFamily="49" charset="-122"/>
              </a:rPr>
              <a:t>招标性采购</a:t>
            </a:r>
          </a:p>
          <a:p>
            <a:pPr fontAlgn="base">
              <a:spcBef>
                <a:spcPct val="0"/>
              </a:spcBef>
              <a:spcAft>
                <a:spcPct val="0"/>
              </a:spcAft>
              <a:buClrTx/>
              <a:buSzTx/>
              <a:buNone/>
            </a:pPr>
            <a:endParaRPr kumimoji="0" lang="zh-CN" altLang="en-US" sz="1800" b="1">
              <a:solidFill>
                <a:srgbClr val="003366"/>
              </a:solidFill>
              <a:latin typeface="黑体" panose="02010609060101010101" pitchFamily="49" charset="-122"/>
              <a:ea typeface="黑体" panose="02010609060101010101" pitchFamily="49" charset="-122"/>
            </a:endParaRPr>
          </a:p>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公开招标</a:t>
            </a: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在采购金额达到规定的金额时。 </a:t>
            </a:r>
          </a:p>
          <a:p>
            <a:pPr fontAlgn="base">
              <a:spcBef>
                <a:spcPct val="0"/>
              </a:spcBef>
              <a:spcAft>
                <a:spcPct val="0"/>
              </a:spcAft>
              <a:buClrTx/>
              <a:buSzTx/>
              <a:buNone/>
            </a:pPr>
            <a:endParaRPr kumimoji="0" lang="zh-CN" altLang="en-US" sz="1800" b="1">
              <a:solidFill>
                <a:srgbClr val="003366"/>
              </a:solidFill>
              <a:latin typeface="黑体" panose="02010609060101010101" pitchFamily="49" charset="-122"/>
              <a:ea typeface="黑体" panose="02010609060101010101" pitchFamily="49" charset="-122"/>
            </a:endParaRPr>
          </a:p>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邀请招标</a:t>
            </a: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公开招标失败后或者所需产品技术含量较高，在公开招标方式下无法达到预期招标效果等情况下采用；其他公开招标不适合的场合。</a:t>
            </a: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a:t>
            </a:r>
          </a:p>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协议供货</a:t>
            </a: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公开招标方式的一种演变。</a:t>
            </a: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采用一次招标多次采购的方式，由政府把各个部门上报的需求进行整合形成采购目录，并统一进行入围招标，各部门则可以在入围供应商中选择产品采购。形成多对多的采购方式，降低了招标采购成本，可以满足各部门不同采购人的个性化需求。</a:t>
            </a:r>
          </a:p>
        </p:txBody>
      </p:sp>
      <p:sp>
        <p:nvSpPr>
          <p:cNvPr id="10243" name="标题 1">
            <a:extLst>
              <a:ext uri="{FF2B5EF4-FFF2-40B4-BE49-F238E27FC236}">
                <a16:creationId xmlns:a16="http://schemas.microsoft.com/office/drawing/2014/main" id="{A85AB723-1B87-4243-A3D6-1EA3D409A224}"/>
              </a:ext>
            </a:extLst>
          </p:cNvPr>
          <p:cNvSpPr>
            <a:spLocks/>
          </p:cNvSpPr>
          <p:nvPr/>
        </p:nvSpPr>
        <p:spPr bwMode="auto">
          <a:xfrm>
            <a:off x="4267200" y="915989"/>
            <a:ext cx="3657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FFFF00"/>
                </a:solidFill>
                <a:latin typeface="黑体" panose="02010609060101010101" pitchFamily="49" charset="-122"/>
                <a:ea typeface="黑体" panose="02010609060101010101" pitchFamily="49" charset="-122"/>
              </a:rPr>
              <a:t>招标性采购</a:t>
            </a:r>
            <a:endParaRPr kumimoji="0" lang="en-US" altLang="zh-CN">
              <a:solidFill>
                <a:srgbClr val="FFFF00"/>
              </a:solidFill>
              <a:latin typeface="黑体" panose="02010609060101010101" pitchFamily="49" charset="-122"/>
              <a:ea typeface="黑体" panose="020106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82687ACF-8987-417B-B61B-7A9238E12789}"/>
              </a:ext>
            </a:extLst>
          </p:cNvPr>
          <p:cNvSpPr txBox="1">
            <a:spLocks noChangeArrowheads="1"/>
          </p:cNvSpPr>
          <p:nvPr/>
        </p:nvSpPr>
        <p:spPr bwMode="auto">
          <a:xfrm>
            <a:off x="2133600" y="2438400"/>
            <a:ext cx="8001000" cy="379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lnSpc>
                <a:spcPct val="120000"/>
              </a:lnSpc>
              <a:spcBef>
                <a:spcPct val="0"/>
              </a:spcBef>
              <a:spcAft>
                <a:spcPct val="0"/>
              </a:spcAft>
              <a:buClrTx/>
              <a:buSzTx/>
              <a:buNone/>
            </a:pPr>
            <a:r>
              <a:rPr kumimoji="0" lang="zh-CN" altLang="en-US" sz="1800" b="1">
                <a:solidFill>
                  <a:srgbClr val="FF0000"/>
                </a:solidFill>
                <a:latin typeface="黑体" panose="02010609060101010101" pitchFamily="49" charset="-122"/>
                <a:ea typeface="黑体" panose="02010609060101010101" pitchFamily="49" charset="-122"/>
              </a:rPr>
              <a:t>非招标性采购</a:t>
            </a:r>
          </a:p>
          <a:p>
            <a:pPr fontAlgn="base">
              <a:lnSpc>
                <a:spcPct val="120000"/>
              </a:lnSpc>
              <a:spcBef>
                <a:spcPct val="0"/>
              </a:spcBef>
              <a:spcAft>
                <a:spcPct val="0"/>
              </a:spcAft>
              <a:buClrTx/>
              <a:buSzTx/>
              <a:buNone/>
            </a:pPr>
            <a:endParaRPr kumimoji="0" lang="zh-CN" altLang="en-US" sz="1800" b="1">
              <a:solidFill>
                <a:srgbClr val="003366"/>
              </a:solidFill>
              <a:latin typeface="黑体" panose="02010609060101010101" pitchFamily="49" charset="-122"/>
              <a:ea typeface="黑体" panose="02010609060101010101" pitchFamily="49" charset="-122"/>
            </a:endParaRPr>
          </a:p>
          <a:p>
            <a:pPr fontAlgn="base">
              <a:lnSpc>
                <a:spcPct val="120000"/>
              </a:lnSpc>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询价采购</a:t>
            </a:r>
          </a:p>
          <a:p>
            <a:pPr fontAlgn="base">
              <a:lnSpc>
                <a:spcPct val="120000"/>
              </a:lnSpc>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对于合同价值比较低，且成标准化的产品和服务可以采用。</a:t>
            </a:r>
            <a:endParaRPr kumimoji="0" lang="en-US" altLang="zh-CN" sz="1600">
              <a:solidFill>
                <a:srgbClr val="003366"/>
              </a:solidFill>
              <a:latin typeface="黑体" panose="02010609060101010101" pitchFamily="49" charset="-122"/>
              <a:ea typeface="黑体" panose="02010609060101010101" pitchFamily="49" charset="-122"/>
            </a:endParaRPr>
          </a:p>
          <a:p>
            <a:pPr fontAlgn="base">
              <a:lnSpc>
                <a:spcPct val="120000"/>
              </a:lnSpc>
              <a:spcBef>
                <a:spcPct val="0"/>
              </a:spcBef>
              <a:spcAft>
                <a:spcPct val="0"/>
              </a:spcAft>
              <a:buClrTx/>
              <a:buSzTx/>
              <a:buNone/>
            </a:pPr>
            <a:endParaRPr kumimoji="0" lang="zh-CN" altLang="en-US" sz="1600">
              <a:solidFill>
                <a:srgbClr val="003366"/>
              </a:solidFill>
              <a:latin typeface="黑体" panose="02010609060101010101" pitchFamily="49" charset="-122"/>
              <a:ea typeface="黑体" panose="02010609060101010101" pitchFamily="49" charset="-122"/>
            </a:endParaRPr>
          </a:p>
          <a:p>
            <a:pPr fontAlgn="base">
              <a:lnSpc>
                <a:spcPct val="120000"/>
              </a:lnSpc>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单一来源采购</a:t>
            </a:r>
          </a:p>
          <a:p>
            <a:pPr fontAlgn="base">
              <a:lnSpc>
                <a:spcPct val="120000"/>
              </a:lnSpc>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采购金额达到了招标采购的标准，但是产品来源单一、专利产品、合同追加等。</a:t>
            </a:r>
          </a:p>
          <a:p>
            <a:pPr fontAlgn="base">
              <a:lnSpc>
                <a:spcPct val="120000"/>
              </a:lnSpc>
              <a:spcBef>
                <a:spcPct val="0"/>
              </a:spcBef>
              <a:spcAft>
                <a:spcPct val="0"/>
              </a:spcAft>
              <a:buClrTx/>
              <a:buSzTx/>
              <a:buNone/>
            </a:pPr>
            <a:endParaRPr kumimoji="0" lang="zh-CN" altLang="en-US" sz="1600">
              <a:solidFill>
                <a:srgbClr val="003366"/>
              </a:solidFill>
              <a:latin typeface="黑体" panose="02010609060101010101" pitchFamily="49" charset="-122"/>
              <a:ea typeface="黑体" panose="02010609060101010101" pitchFamily="49" charset="-122"/>
            </a:endParaRPr>
          </a:p>
          <a:p>
            <a:pPr fontAlgn="base">
              <a:lnSpc>
                <a:spcPct val="120000"/>
              </a:lnSpc>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竞争性谈判采购</a:t>
            </a:r>
          </a:p>
          <a:p>
            <a:pPr fontAlgn="base">
              <a:lnSpc>
                <a:spcPct val="120000"/>
              </a:lnSpc>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公开招标中没有供应商投标或没有合格标、采用招标所需时间不能满足用户紧急需求的、技术复杂或者性质特殊的，不能确定详细规格或者具体要求的。</a:t>
            </a:r>
          </a:p>
          <a:p>
            <a:pPr fontAlgn="base">
              <a:lnSpc>
                <a:spcPct val="120000"/>
              </a:lnSpc>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可同时邀请几家供应商进行竞争性谈判，最终选择一家。</a:t>
            </a:r>
          </a:p>
        </p:txBody>
      </p:sp>
      <p:sp>
        <p:nvSpPr>
          <p:cNvPr id="11267" name="标题 1">
            <a:extLst>
              <a:ext uri="{FF2B5EF4-FFF2-40B4-BE49-F238E27FC236}">
                <a16:creationId xmlns:a16="http://schemas.microsoft.com/office/drawing/2014/main" id="{4CA6F4A4-D1F5-4EA2-AF17-0951F483B321}"/>
              </a:ext>
            </a:extLst>
          </p:cNvPr>
          <p:cNvSpPr>
            <a:spLocks/>
          </p:cNvSpPr>
          <p:nvPr/>
        </p:nvSpPr>
        <p:spPr bwMode="auto">
          <a:xfrm>
            <a:off x="4267200" y="915989"/>
            <a:ext cx="3657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FFFF00"/>
                </a:solidFill>
                <a:latin typeface="黑体" panose="02010609060101010101" pitchFamily="49" charset="-122"/>
                <a:ea typeface="黑体" panose="02010609060101010101" pitchFamily="49" charset="-122"/>
              </a:rPr>
              <a:t>非招标性采购</a:t>
            </a:r>
            <a:endParaRPr kumimoji="0" lang="en-US" altLang="zh-CN">
              <a:solidFill>
                <a:srgbClr val="FFFF00"/>
              </a:solidFill>
              <a:latin typeface="黑体" panose="02010609060101010101" pitchFamily="49" charset="-122"/>
              <a:ea typeface="黑体" panose="020106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标题 1">
            <a:extLst>
              <a:ext uri="{FF2B5EF4-FFF2-40B4-BE49-F238E27FC236}">
                <a16:creationId xmlns:a16="http://schemas.microsoft.com/office/drawing/2014/main" id="{BFAE35D3-D1F3-4C46-9F7C-483FF9E36264}"/>
              </a:ext>
            </a:extLst>
          </p:cNvPr>
          <p:cNvSpPr>
            <a:spLocks/>
          </p:cNvSpPr>
          <p:nvPr/>
        </p:nvSpPr>
        <p:spPr bwMode="auto">
          <a:xfrm>
            <a:off x="4267200" y="915989"/>
            <a:ext cx="3657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FFFF00"/>
                </a:solidFill>
                <a:latin typeface="黑体" panose="02010609060101010101" pitchFamily="49" charset="-122"/>
                <a:ea typeface="黑体" panose="02010609060101010101" pitchFamily="49" charset="-122"/>
              </a:rPr>
              <a:t>招投标基本流程</a:t>
            </a:r>
          </a:p>
        </p:txBody>
      </p:sp>
      <p:sp>
        <p:nvSpPr>
          <p:cNvPr id="12291" name="Text Box 3">
            <a:extLst>
              <a:ext uri="{FF2B5EF4-FFF2-40B4-BE49-F238E27FC236}">
                <a16:creationId xmlns:a16="http://schemas.microsoft.com/office/drawing/2014/main" id="{128C1552-2404-4B3F-BD68-BE242B85BFEE}"/>
              </a:ext>
            </a:extLst>
          </p:cNvPr>
          <p:cNvSpPr txBox="1">
            <a:spLocks noChangeArrowheads="1"/>
          </p:cNvSpPr>
          <p:nvPr/>
        </p:nvSpPr>
        <p:spPr bwMode="auto">
          <a:xfrm>
            <a:off x="2438400" y="2286001"/>
            <a:ext cx="7696200" cy="342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招标</a:t>
            </a:r>
          </a:p>
          <a:p>
            <a:pPr fontAlgn="base">
              <a:spcBef>
                <a:spcPct val="0"/>
              </a:spcBef>
              <a:spcAft>
                <a:spcPct val="0"/>
              </a:spcAft>
              <a:buClrTx/>
              <a:buSzTx/>
              <a:buNone/>
            </a:pPr>
            <a:r>
              <a:rPr kumimoji="0" lang="zh-CN" altLang="en-US" sz="1800">
                <a:solidFill>
                  <a:srgbClr val="003366"/>
                </a:solidFill>
                <a:latin typeface="黑体" panose="02010609060101010101" pitchFamily="49" charset="-122"/>
                <a:ea typeface="黑体" panose="02010609060101010101" pitchFamily="49" charset="-122"/>
              </a:rPr>
              <a:t>   </a:t>
            </a:r>
            <a:r>
              <a:rPr kumimoji="0" lang="zh-CN" altLang="en-US" sz="1600">
                <a:solidFill>
                  <a:srgbClr val="003366"/>
                </a:solidFill>
                <a:latin typeface="黑体" panose="02010609060101010101" pitchFamily="49" charset="-122"/>
                <a:ea typeface="黑体" panose="02010609060101010101" pitchFamily="49" charset="-122"/>
              </a:rPr>
              <a:t>指招标人通过招标公告或投标邀请书等形式，招请具有法定条件和具有承建能力的招标人参与招标竞争。</a:t>
            </a:r>
          </a:p>
          <a:p>
            <a:pPr fontAlgn="base">
              <a:spcBef>
                <a:spcPct val="0"/>
              </a:spcBef>
              <a:spcAft>
                <a:spcPct val="0"/>
              </a:spcAft>
              <a:buClrTx/>
              <a:buSzTx/>
              <a:buNone/>
            </a:pPr>
            <a:endParaRPr kumimoji="0" lang="zh-CN" altLang="en-US" sz="1600">
              <a:solidFill>
                <a:srgbClr val="003366"/>
              </a:solidFill>
              <a:latin typeface="黑体" panose="02010609060101010101" pitchFamily="49" charset="-122"/>
              <a:ea typeface="黑体" panose="02010609060101010101" pitchFamily="49" charset="-122"/>
            </a:endParaRPr>
          </a:p>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投标</a:t>
            </a: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指投标人按招标文件的规定填写投标文件，按招标条件编制投标报价，在招标文件限定的时间送达招标单位。</a:t>
            </a:r>
          </a:p>
          <a:p>
            <a:pPr fontAlgn="base">
              <a:spcBef>
                <a:spcPct val="0"/>
              </a:spcBef>
              <a:spcAft>
                <a:spcPct val="0"/>
              </a:spcAft>
              <a:buClrTx/>
              <a:buSzTx/>
              <a:buNone/>
            </a:pPr>
            <a:endParaRPr kumimoji="0" lang="zh-CN" altLang="en-US" sz="1800">
              <a:solidFill>
                <a:srgbClr val="003366"/>
              </a:solidFill>
              <a:latin typeface="黑体" panose="02010609060101010101" pitchFamily="49" charset="-122"/>
              <a:ea typeface="黑体" panose="02010609060101010101" pitchFamily="49" charset="-122"/>
            </a:endParaRPr>
          </a:p>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开标</a:t>
            </a: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指到了投标人提交投标文件的截止时间，招标人（或招标代理机构）依据招标文件和招标文件规定的时间和地点，在有投标人和监督机构代表出席的情竞况下，当众公开开启投标人提交的投标文件，公开宣布投标人名称、投标价格及投标文件中的有关主要内容的过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标题 1">
            <a:extLst>
              <a:ext uri="{FF2B5EF4-FFF2-40B4-BE49-F238E27FC236}">
                <a16:creationId xmlns:a16="http://schemas.microsoft.com/office/drawing/2014/main" id="{60D1A98B-5BDC-4B90-B067-85B6662D8A63}"/>
              </a:ext>
            </a:extLst>
          </p:cNvPr>
          <p:cNvSpPr>
            <a:spLocks/>
          </p:cNvSpPr>
          <p:nvPr/>
        </p:nvSpPr>
        <p:spPr bwMode="auto">
          <a:xfrm>
            <a:off x="4267200" y="915989"/>
            <a:ext cx="3657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FFFF00"/>
                </a:solidFill>
                <a:latin typeface="黑体" panose="02010609060101010101" pitchFamily="49" charset="-122"/>
                <a:ea typeface="黑体" panose="02010609060101010101" pitchFamily="49" charset="-122"/>
              </a:rPr>
              <a:t>招投标基本流程</a:t>
            </a:r>
          </a:p>
        </p:txBody>
      </p:sp>
      <p:sp>
        <p:nvSpPr>
          <p:cNvPr id="13315" name="Text Box 3">
            <a:extLst>
              <a:ext uri="{FF2B5EF4-FFF2-40B4-BE49-F238E27FC236}">
                <a16:creationId xmlns:a16="http://schemas.microsoft.com/office/drawing/2014/main" id="{A2A382F7-F29C-4192-8674-E6847E25E4A9}"/>
              </a:ext>
            </a:extLst>
          </p:cNvPr>
          <p:cNvSpPr txBox="1">
            <a:spLocks noChangeArrowheads="1"/>
          </p:cNvSpPr>
          <p:nvPr/>
        </p:nvSpPr>
        <p:spPr bwMode="auto">
          <a:xfrm>
            <a:off x="2438400" y="2057401"/>
            <a:ext cx="7696200"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评标</a:t>
            </a: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指招标人依法组建的评标委员会按照招标文件规定的评标标准和方法，对投标方文件进行审查、评审和比较，提出书面评标报告，推荐合格的</a:t>
            </a:r>
            <a:r>
              <a:rPr kumimoji="0" lang="en-US" altLang="zh-CN" sz="1600">
                <a:solidFill>
                  <a:srgbClr val="003366"/>
                </a:solidFill>
                <a:latin typeface="黑体" panose="02010609060101010101" pitchFamily="49" charset="-122"/>
                <a:ea typeface="黑体" panose="02010609060101010101" pitchFamily="49" charset="-122"/>
              </a:rPr>
              <a:t>1—3</a:t>
            </a:r>
            <a:r>
              <a:rPr kumimoji="0" lang="zh-CN" altLang="en-US" sz="1600">
                <a:solidFill>
                  <a:srgbClr val="003366"/>
                </a:solidFill>
                <a:latin typeface="黑体" panose="02010609060101010101" pitchFamily="49" charset="-122"/>
                <a:ea typeface="黑体" panose="02010609060101010101" pitchFamily="49" charset="-122"/>
              </a:rPr>
              <a:t>名中标候选人。</a:t>
            </a:r>
          </a:p>
          <a:p>
            <a:pPr fontAlgn="base">
              <a:spcBef>
                <a:spcPct val="0"/>
              </a:spcBef>
              <a:spcAft>
                <a:spcPct val="0"/>
              </a:spcAft>
              <a:buClrTx/>
              <a:buSzTx/>
              <a:buNone/>
            </a:pPr>
            <a:endParaRPr kumimoji="0" lang="zh-CN" altLang="en-US" sz="1800">
              <a:solidFill>
                <a:srgbClr val="003366"/>
              </a:solidFill>
              <a:latin typeface="黑体" panose="02010609060101010101" pitchFamily="49" charset="-122"/>
              <a:ea typeface="黑体" panose="02010609060101010101" pitchFamily="49" charset="-122"/>
            </a:endParaRPr>
          </a:p>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中标</a:t>
            </a:r>
          </a:p>
          <a:p>
            <a:pPr fontAlgn="base">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指招标人根据评标委员会提出的书面评标报告，在推荐的中标候选人中确定中标人的过程。</a:t>
            </a:r>
          </a:p>
          <a:p>
            <a:pPr fontAlgn="base">
              <a:spcBef>
                <a:spcPct val="0"/>
              </a:spcBef>
              <a:spcAft>
                <a:spcPct val="0"/>
              </a:spcAft>
              <a:buClrTx/>
              <a:buSzTx/>
              <a:buNone/>
            </a:pPr>
            <a:endParaRPr kumimoji="0" lang="zh-CN" altLang="en-US" sz="1800" b="1">
              <a:solidFill>
                <a:srgbClr val="003366"/>
              </a:solidFill>
              <a:latin typeface="黑体" panose="02010609060101010101" pitchFamily="49" charset="-122"/>
              <a:ea typeface="黑体" panose="02010609060101010101" pitchFamily="49" charset="-122"/>
            </a:endParaRPr>
          </a:p>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授标</a:t>
            </a:r>
          </a:p>
          <a:p>
            <a:pPr fontAlgn="base">
              <a:spcBef>
                <a:spcPct val="0"/>
              </a:spcBef>
              <a:spcAft>
                <a:spcPct val="0"/>
              </a:spcAft>
              <a:buClrTx/>
              <a:buSzTx/>
              <a:buNone/>
            </a:pPr>
            <a:r>
              <a:rPr kumimoji="0" lang="zh-CN" altLang="en-US" sz="1800">
                <a:solidFill>
                  <a:srgbClr val="003366"/>
                </a:solidFill>
                <a:latin typeface="黑体" panose="02010609060101010101" pitchFamily="49" charset="-122"/>
                <a:ea typeface="黑体" panose="02010609060101010101" pitchFamily="49" charset="-122"/>
              </a:rPr>
              <a:t>    </a:t>
            </a:r>
            <a:r>
              <a:rPr kumimoji="0" lang="zh-CN" altLang="en-US" sz="1600">
                <a:solidFill>
                  <a:srgbClr val="003366"/>
                </a:solidFill>
                <a:latin typeface="黑体" panose="02010609060101010101" pitchFamily="49" charset="-122"/>
                <a:ea typeface="黑体" panose="02010609060101010101" pitchFamily="49" charset="-122"/>
              </a:rPr>
              <a:t>指招标人对经公示无异议的中标人发出的中标通知书，接受其投标文件和投标报价。</a:t>
            </a:r>
          </a:p>
          <a:p>
            <a:pPr fontAlgn="base">
              <a:spcBef>
                <a:spcPct val="0"/>
              </a:spcBef>
              <a:spcAft>
                <a:spcPct val="0"/>
              </a:spcAft>
              <a:buClrTx/>
              <a:buSzTx/>
              <a:buNone/>
            </a:pPr>
            <a:endParaRPr kumimoji="0" lang="zh-CN" altLang="en-US" sz="1800">
              <a:solidFill>
                <a:srgbClr val="003366"/>
              </a:solidFill>
              <a:latin typeface="黑体" panose="02010609060101010101" pitchFamily="49" charset="-122"/>
              <a:ea typeface="黑体" panose="02010609060101010101" pitchFamily="49" charset="-122"/>
            </a:endParaRPr>
          </a:p>
          <a:p>
            <a:pPr fontAlgn="base">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签定合同</a:t>
            </a:r>
          </a:p>
          <a:p>
            <a:pPr fontAlgn="base">
              <a:spcBef>
                <a:spcPct val="0"/>
              </a:spcBef>
              <a:spcAft>
                <a:spcPct val="0"/>
              </a:spcAft>
              <a:buClrTx/>
              <a:buSzTx/>
              <a:buNone/>
            </a:pPr>
            <a:r>
              <a:rPr kumimoji="0" lang="zh-CN" altLang="en-US" sz="1800">
                <a:solidFill>
                  <a:srgbClr val="003366"/>
                </a:solidFill>
                <a:latin typeface="黑体" panose="02010609060101010101" pitchFamily="49" charset="-122"/>
                <a:ea typeface="黑体" panose="02010609060101010101" pitchFamily="49" charset="-122"/>
              </a:rPr>
              <a:t>    </a:t>
            </a:r>
            <a:r>
              <a:rPr kumimoji="0" lang="zh-CN" altLang="en-US" sz="1600">
                <a:solidFill>
                  <a:srgbClr val="003366"/>
                </a:solidFill>
                <a:latin typeface="黑体" panose="02010609060101010101" pitchFamily="49" charset="-122"/>
                <a:ea typeface="黑体" panose="02010609060101010101" pitchFamily="49" charset="-122"/>
              </a:rPr>
              <a:t>指中标通知书发出后</a:t>
            </a:r>
            <a:r>
              <a:rPr kumimoji="0" lang="en-US" altLang="zh-CN" sz="1600">
                <a:solidFill>
                  <a:srgbClr val="003366"/>
                </a:solidFill>
                <a:latin typeface="黑体" panose="02010609060101010101" pitchFamily="49" charset="-122"/>
                <a:ea typeface="黑体" panose="02010609060101010101" pitchFamily="49" charset="-122"/>
              </a:rPr>
              <a:t>30</a:t>
            </a:r>
            <a:r>
              <a:rPr kumimoji="0" lang="zh-CN" altLang="en-US" sz="1600">
                <a:solidFill>
                  <a:srgbClr val="003366"/>
                </a:solidFill>
                <a:latin typeface="黑体" panose="02010609060101010101" pitchFamily="49" charset="-122"/>
                <a:ea typeface="黑体" panose="02010609060101010101" pitchFamily="49" charset="-122"/>
              </a:rPr>
              <a:t>天之内，招标人与中标人就招标文件和投标文件中存在的问题进行谈判，并签订合同书。</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5">
            <a:extLst>
              <a:ext uri="{FF2B5EF4-FFF2-40B4-BE49-F238E27FC236}">
                <a16:creationId xmlns:a16="http://schemas.microsoft.com/office/drawing/2014/main" id="{34213959-779F-4ADA-86C3-442B46142E14}"/>
              </a:ext>
            </a:extLst>
          </p:cNvPr>
          <p:cNvSpPr txBox="1">
            <a:spLocks noChangeArrowheads="1"/>
          </p:cNvSpPr>
          <p:nvPr/>
        </p:nvSpPr>
        <p:spPr bwMode="auto">
          <a:xfrm>
            <a:off x="2438400" y="2514601"/>
            <a:ext cx="7543800"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fontAlgn="base">
              <a:lnSpc>
                <a:spcPct val="120000"/>
              </a:lnSpc>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自行招标</a:t>
            </a:r>
          </a:p>
          <a:p>
            <a:pPr fontAlgn="base">
              <a:lnSpc>
                <a:spcPct val="120000"/>
              </a:lnSpc>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具有编制招标文件和组织评标能力的招标人，自行办理招标事宜，组织招标投标活动。（自己的招标办）</a:t>
            </a:r>
          </a:p>
          <a:p>
            <a:pPr fontAlgn="base">
              <a:lnSpc>
                <a:spcPct val="120000"/>
              </a:lnSpc>
              <a:spcBef>
                <a:spcPct val="0"/>
              </a:spcBef>
              <a:spcAft>
                <a:spcPct val="0"/>
              </a:spcAft>
              <a:buClrTx/>
              <a:buSzTx/>
              <a:buNone/>
            </a:pPr>
            <a:endParaRPr kumimoji="0" lang="zh-CN" altLang="en-US" sz="1600">
              <a:solidFill>
                <a:srgbClr val="003366"/>
              </a:solidFill>
              <a:latin typeface="黑体" panose="02010609060101010101" pitchFamily="49" charset="-122"/>
              <a:ea typeface="黑体" panose="02010609060101010101" pitchFamily="49" charset="-122"/>
            </a:endParaRPr>
          </a:p>
          <a:p>
            <a:pPr fontAlgn="base">
              <a:lnSpc>
                <a:spcPct val="120000"/>
              </a:lnSpc>
              <a:spcBef>
                <a:spcPct val="0"/>
              </a:spcBef>
              <a:spcAft>
                <a:spcPct val="0"/>
              </a:spcAft>
              <a:buClrTx/>
              <a:buSzTx/>
              <a:buNone/>
            </a:pPr>
            <a:endParaRPr kumimoji="0" lang="zh-CN" altLang="en-US" sz="1600">
              <a:solidFill>
                <a:srgbClr val="003366"/>
              </a:solidFill>
              <a:latin typeface="黑体" panose="02010609060101010101" pitchFamily="49" charset="-122"/>
              <a:ea typeface="黑体" panose="02010609060101010101" pitchFamily="49" charset="-122"/>
            </a:endParaRPr>
          </a:p>
          <a:p>
            <a:pPr fontAlgn="base">
              <a:lnSpc>
                <a:spcPct val="120000"/>
              </a:lnSpc>
              <a:spcBef>
                <a:spcPct val="0"/>
              </a:spcBef>
              <a:spcAft>
                <a:spcPct val="0"/>
              </a:spcAft>
              <a:buClrTx/>
              <a:buSzTx/>
              <a:buNone/>
            </a:pPr>
            <a:r>
              <a:rPr kumimoji="0" lang="zh-CN" altLang="en-US" sz="1800" b="1">
                <a:solidFill>
                  <a:srgbClr val="003366"/>
                </a:solidFill>
                <a:latin typeface="黑体" panose="02010609060101010101" pitchFamily="49" charset="-122"/>
                <a:ea typeface="黑体" panose="02010609060101010101" pitchFamily="49" charset="-122"/>
              </a:rPr>
              <a:t>委托招标</a:t>
            </a:r>
          </a:p>
          <a:p>
            <a:pPr fontAlgn="base">
              <a:lnSpc>
                <a:spcPct val="120000"/>
              </a:lnSpc>
              <a:spcBef>
                <a:spcPct val="0"/>
              </a:spcBef>
              <a:spcAft>
                <a:spcPct val="0"/>
              </a:spcAft>
              <a:buClrTx/>
              <a:buSzTx/>
              <a:buNone/>
            </a:pPr>
            <a:r>
              <a:rPr kumimoji="0" lang="zh-CN" altLang="en-US" sz="1600">
                <a:solidFill>
                  <a:srgbClr val="003366"/>
                </a:solidFill>
                <a:latin typeface="黑体" panose="02010609060101010101" pitchFamily="49" charset="-122"/>
                <a:ea typeface="黑体" panose="02010609060101010101" pitchFamily="49" charset="-122"/>
              </a:rPr>
              <a:t>    招标人自行选择具有相应资质的招标代理机构，委托其办理招标事宜，开展招标投标活动；不具有编制招标文件和组织评标能力的招标人，必须委托具有相应资质的招标代理机构办理招标事宜。（先招招标代理公司，中标后，由招标代理公司进行招标）</a:t>
            </a:r>
          </a:p>
        </p:txBody>
      </p:sp>
      <p:sp>
        <p:nvSpPr>
          <p:cNvPr id="14339" name="标题 1">
            <a:extLst>
              <a:ext uri="{FF2B5EF4-FFF2-40B4-BE49-F238E27FC236}">
                <a16:creationId xmlns:a16="http://schemas.microsoft.com/office/drawing/2014/main" id="{3DC25B34-3094-488E-B6D4-4A1D63F09AAC}"/>
              </a:ext>
            </a:extLst>
          </p:cNvPr>
          <p:cNvSpPr>
            <a:spLocks/>
          </p:cNvSpPr>
          <p:nvPr/>
        </p:nvSpPr>
        <p:spPr bwMode="auto">
          <a:xfrm>
            <a:off x="4267200" y="915989"/>
            <a:ext cx="36576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75000"/>
              <a:buFont typeface="Wingdings" panose="05000000000000000000" pitchFamily="2" charset="2"/>
              <a:buChar char="n"/>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n"/>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n"/>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n"/>
              <a:defRPr kumimoji="1" sz="2000">
                <a:solidFill>
                  <a:schemeClr val="tx1"/>
                </a:solidFill>
                <a:latin typeface="Tahoma" panose="020B0604030504040204" pitchFamily="34" charset="0"/>
              </a:defRPr>
            </a:lvl9pPr>
          </a:lstStyle>
          <a:p>
            <a:pPr eaLnBrk="0" fontAlgn="base" hangingPunct="0">
              <a:spcBef>
                <a:spcPct val="0"/>
              </a:spcBef>
              <a:spcAft>
                <a:spcPct val="0"/>
              </a:spcAft>
              <a:buClrTx/>
              <a:buSzTx/>
              <a:buNone/>
            </a:pPr>
            <a:r>
              <a:rPr kumimoji="0" lang="zh-CN" altLang="en-US">
                <a:solidFill>
                  <a:srgbClr val="FFFF00"/>
                </a:solidFill>
                <a:latin typeface="黑体" panose="02010609060101010101" pitchFamily="49" charset="-122"/>
                <a:ea typeface="黑体" panose="02010609060101010101" pitchFamily="49" charset="-122"/>
              </a:rPr>
              <a:t>招标组织形式</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中心商业区设计模板">
  <a:themeElements>
    <a:clrScheme name="中心商业区设计模板 1">
      <a:dk1>
        <a:srgbClr val="000066"/>
      </a:dk1>
      <a:lt1>
        <a:srgbClr val="FFFFFF"/>
      </a:lt1>
      <a:dk2>
        <a:srgbClr val="003366"/>
      </a:dk2>
      <a:lt2>
        <a:srgbClr val="FFFFFF"/>
      </a:lt2>
      <a:accent1>
        <a:srgbClr val="8EB3C8"/>
      </a:accent1>
      <a:accent2>
        <a:srgbClr val="6F97B3"/>
      </a:accent2>
      <a:accent3>
        <a:srgbClr val="AAADB8"/>
      </a:accent3>
      <a:accent4>
        <a:srgbClr val="DADADA"/>
      </a:accent4>
      <a:accent5>
        <a:srgbClr val="C6D6E0"/>
      </a:accent5>
      <a:accent6>
        <a:srgbClr val="6488A2"/>
      </a:accent6>
      <a:hlink>
        <a:srgbClr val="556575"/>
      </a:hlink>
      <a:folHlink>
        <a:srgbClr val="3D556F"/>
      </a:folHlink>
    </a:clrScheme>
    <a:fontScheme name="中心商业区设计模板">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CN"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中心商业区设计模板 1">
        <a:dk1>
          <a:srgbClr val="000066"/>
        </a:dk1>
        <a:lt1>
          <a:srgbClr val="FFFFFF"/>
        </a:lt1>
        <a:dk2>
          <a:srgbClr val="003366"/>
        </a:dk2>
        <a:lt2>
          <a:srgbClr val="FFFFFF"/>
        </a:lt2>
        <a:accent1>
          <a:srgbClr val="8EB3C8"/>
        </a:accent1>
        <a:accent2>
          <a:srgbClr val="6F97B3"/>
        </a:accent2>
        <a:accent3>
          <a:srgbClr val="AAADB8"/>
        </a:accent3>
        <a:accent4>
          <a:srgbClr val="DADADA"/>
        </a:accent4>
        <a:accent5>
          <a:srgbClr val="C6D6E0"/>
        </a:accent5>
        <a:accent6>
          <a:srgbClr val="6488A2"/>
        </a:accent6>
        <a:hlink>
          <a:srgbClr val="556575"/>
        </a:hlink>
        <a:folHlink>
          <a:srgbClr val="3D556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4354</Words>
  <Application>Microsoft Office PowerPoint</Application>
  <PresentationFormat>宽屏</PresentationFormat>
  <Paragraphs>468</Paragraphs>
  <Slides>41</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41</vt:i4>
      </vt:variant>
    </vt:vector>
  </HeadingPairs>
  <TitlesOfParts>
    <vt:vector size="54" baseType="lpstr">
      <vt:lpstr>Dotum</vt:lpstr>
      <vt:lpstr>等线</vt:lpstr>
      <vt:lpstr>等线 Light</vt:lpstr>
      <vt:lpstr>黑体</vt:lpstr>
      <vt:lpstr>隶书</vt:lpstr>
      <vt:lpstr>宋体</vt:lpstr>
      <vt:lpstr>微软雅黑</vt:lpstr>
      <vt:lpstr>Arial</vt:lpstr>
      <vt:lpstr>Tahoma</vt:lpstr>
      <vt:lpstr>Times New Roman</vt:lpstr>
      <vt:lpstr>Wingdings</vt:lpstr>
      <vt:lpstr>Office 主题​​</vt:lpstr>
      <vt:lpstr>中心商业区设计模板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标书各章节编制方法介绍及注意事项 </vt:lpstr>
      <vt:lpstr>标书各章节编制方法介绍及注意事项 </vt:lpstr>
      <vt:lpstr>标书各章节编制方法介绍及注意事项 </vt:lpstr>
      <vt:lpstr>标书各章节编制方法介绍及注意事项 </vt:lpstr>
      <vt:lpstr>标书各章节编制方法介绍及注意事项 </vt:lpstr>
      <vt:lpstr>标书各章节编制方法介绍及注意事项 </vt:lpstr>
      <vt:lpstr>标书各章节编制方法介绍及注意事项 </vt:lpstr>
      <vt:lpstr>标书各章节编制方法介绍及注意事项 </vt:lpstr>
      <vt:lpstr>标书各章节编制方法介绍及注意事项 </vt:lpstr>
      <vt:lpstr>标书各章节编制方法介绍及注意事项 </vt:lpstr>
      <vt:lpstr>标书各章节编制方法介绍及注意事项 </vt:lpstr>
      <vt:lpstr>标书各章节编制方法介绍及注意事项 </vt:lpstr>
      <vt:lpstr>标书的签字、盖章和封包 </vt:lpstr>
      <vt:lpstr>谢 谢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terms:created xsi:type="dcterms:W3CDTF">2016-07-02T01:58:00Z</dcterms:created>
  <dcterms:modified xsi:type="dcterms:W3CDTF">2016-07-02T01:58:26Z</dcterms:modified>
</cp:coreProperties>
</file>